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 id="2147483696" r:id="rId2"/>
  </p:sldMasterIdLst>
  <p:notesMasterIdLst>
    <p:notesMasterId r:id="rId17"/>
  </p:notesMasterIdLst>
  <p:handoutMasterIdLst>
    <p:handoutMasterId r:id="rId18"/>
  </p:handoutMasterIdLst>
  <p:sldIdLst>
    <p:sldId id="256" r:id="rId3"/>
    <p:sldId id="320" r:id="rId4"/>
    <p:sldId id="494" r:id="rId5"/>
    <p:sldId id="490" r:id="rId6"/>
    <p:sldId id="524" r:id="rId7"/>
    <p:sldId id="525" r:id="rId8"/>
    <p:sldId id="528" r:id="rId9"/>
    <p:sldId id="529" r:id="rId10"/>
    <p:sldId id="530" r:id="rId11"/>
    <p:sldId id="531" r:id="rId12"/>
    <p:sldId id="534" r:id="rId13"/>
    <p:sldId id="535" r:id="rId14"/>
    <p:sldId id="536" r:id="rId15"/>
    <p:sldId id="523" r:id="rId16"/>
  </p:sldIdLst>
  <p:sldSz cx="9144000" cy="5143500" type="screen16x9"/>
  <p:notesSz cx="7315200" cy="9601200"/>
  <p:defaultTextStyle>
    <a:defPPr>
      <a:defRPr lang="de-DE"/>
    </a:defPPr>
    <a:lvl1pPr algn="l" rtl="0" eaLnBrk="0" fontAlgn="base" hangingPunct="0">
      <a:spcBef>
        <a:spcPct val="0"/>
      </a:spcBef>
      <a:spcAft>
        <a:spcPct val="0"/>
      </a:spcAft>
      <a:defRPr sz="1200" kern="1200">
        <a:solidFill>
          <a:schemeClr val="tx1"/>
        </a:solidFill>
        <a:latin typeface="Verdana" pitchFamily="1" charset="0"/>
        <a:ea typeface="+mn-ea"/>
        <a:cs typeface="+mn-cs"/>
      </a:defRPr>
    </a:lvl1pPr>
    <a:lvl2pPr marL="349895" algn="l" rtl="0" eaLnBrk="0" fontAlgn="base" hangingPunct="0">
      <a:spcBef>
        <a:spcPct val="0"/>
      </a:spcBef>
      <a:spcAft>
        <a:spcPct val="0"/>
      </a:spcAft>
      <a:defRPr sz="1200" kern="1200">
        <a:solidFill>
          <a:schemeClr val="tx1"/>
        </a:solidFill>
        <a:latin typeface="Verdana" pitchFamily="1" charset="0"/>
        <a:ea typeface="+mn-ea"/>
        <a:cs typeface="+mn-cs"/>
      </a:defRPr>
    </a:lvl2pPr>
    <a:lvl3pPr marL="699790" algn="l" rtl="0" eaLnBrk="0" fontAlgn="base" hangingPunct="0">
      <a:spcBef>
        <a:spcPct val="0"/>
      </a:spcBef>
      <a:spcAft>
        <a:spcPct val="0"/>
      </a:spcAft>
      <a:defRPr sz="1200" kern="1200">
        <a:solidFill>
          <a:schemeClr val="tx1"/>
        </a:solidFill>
        <a:latin typeface="Verdana" pitchFamily="1" charset="0"/>
        <a:ea typeface="+mn-ea"/>
        <a:cs typeface="+mn-cs"/>
      </a:defRPr>
    </a:lvl3pPr>
    <a:lvl4pPr marL="1049685" algn="l" rtl="0" eaLnBrk="0" fontAlgn="base" hangingPunct="0">
      <a:spcBef>
        <a:spcPct val="0"/>
      </a:spcBef>
      <a:spcAft>
        <a:spcPct val="0"/>
      </a:spcAft>
      <a:defRPr sz="1200" kern="1200">
        <a:solidFill>
          <a:schemeClr val="tx1"/>
        </a:solidFill>
        <a:latin typeface="Verdana" pitchFamily="1" charset="0"/>
        <a:ea typeface="+mn-ea"/>
        <a:cs typeface="+mn-cs"/>
      </a:defRPr>
    </a:lvl4pPr>
    <a:lvl5pPr marL="1399581" algn="l" rtl="0" eaLnBrk="0" fontAlgn="base" hangingPunct="0">
      <a:spcBef>
        <a:spcPct val="0"/>
      </a:spcBef>
      <a:spcAft>
        <a:spcPct val="0"/>
      </a:spcAft>
      <a:defRPr sz="1200" kern="1200">
        <a:solidFill>
          <a:schemeClr val="tx1"/>
        </a:solidFill>
        <a:latin typeface="Verdana" pitchFamily="1" charset="0"/>
        <a:ea typeface="+mn-ea"/>
        <a:cs typeface="+mn-cs"/>
      </a:defRPr>
    </a:lvl5pPr>
    <a:lvl6pPr marL="1749476" algn="l" defTabSz="699790" rtl="0" eaLnBrk="1" latinLnBrk="0" hangingPunct="1">
      <a:defRPr sz="1200" kern="1200">
        <a:solidFill>
          <a:schemeClr val="tx1"/>
        </a:solidFill>
        <a:latin typeface="Verdana" pitchFamily="1" charset="0"/>
        <a:ea typeface="+mn-ea"/>
        <a:cs typeface="+mn-cs"/>
      </a:defRPr>
    </a:lvl6pPr>
    <a:lvl7pPr marL="2099371" algn="l" defTabSz="699790" rtl="0" eaLnBrk="1" latinLnBrk="0" hangingPunct="1">
      <a:defRPr sz="1200" kern="1200">
        <a:solidFill>
          <a:schemeClr val="tx1"/>
        </a:solidFill>
        <a:latin typeface="Verdana" pitchFamily="1" charset="0"/>
        <a:ea typeface="+mn-ea"/>
        <a:cs typeface="+mn-cs"/>
      </a:defRPr>
    </a:lvl7pPr>
    <a:lvl8pPr marL="2449266" algn="l" defTabSz="699790" rtl="0" eaLnBrk="1" latinLnBrk="0" hangingPunct="1">
      <a:defRPr sz="1200" kern="1200">
        <a:solidFill>
          <a:schemeClr val="tx1"/>
        </a:solidFill>
        <a:latin typeface="Verdana" pitchFamily="1" charset="0"/>
        <a:ea typeface="+mn-ea"/>
        <a:cs typeface="+mn-cs"/>
      </a:defRPr>
    </a:lvl8pPr>
    <a:lvl9pPr marL="2799161" algn="l" defTabSz="699790" rtl="0" eaLnBrk="1" latinLnBrk="0" hangingPunct="1">
      <a:defRPr sz="1200" kern="1200">
        <a:solidFill>
          <a:schemeClr val="tx1"/>
        </a:solidFill>
        <a:latin typeface="Verdana" pitchFamily="1" charset="0"/>
        <a:ea typeface="+mn-ea"/>
        <a:cs typeface="+mn-cs"/>
      </a:defRPr>
    </a:lvl9pPr>
  </p:defaultTextStyle>
  <p:extLst>
    <p:ext uri="{EFAFB233-063F-42B5-8137-9DF3F51BA10A}">
      <p15:sldGuideLst xmlns:p15="http://schemas.microsoft.com/office/powerpoint/2012/main">
        <p15:guide id="1" orient="horz" pos="2903">
          <p15:clr>
            <a:srgbClr val="A4A3A4"/>
          </p15:clr>
        </p15:guide>
        <p15:guide id="2" orient="horz" pos="540">
          <p15:clr>
            <a:srgbClr val="A4A3A4"/>
          </p15:clr>
        </p15:guide>
        <p15:guide id="3" orient="horz">
          <p15:clr>
            <a:srgbClr val="A4A3A4"/>
          </p15:clr>
        </p15:guide>
        <p15:guide id="4" orient="horz" pos="978">
          <p15:clr>
            <a:srgbClr val="A4A3A4"/>
          </p15:clr>
        </p15:guide>
        <p15:guide id="5" orient="horz" pos="2845">
          <p15:clr>
            <a:srgbClr val="A4A3A4"/>
          </p15:clr>
        </p15:guide>
        <p15:guide id="6" pos="470">
          <p15:clr>
            <a:srgbClr val="A4A3A4"/>
          </p15:clr>
        </p15:guide>
        <p15:guide id="7" pos="2880">
          <p15:clr>
            <a:srgbClr val="A4A3A4"/>
          </p15:clr>
        </p15:guide>
        <p15:guide id="8" pos="2958">
          <p15:clr>
            <a:srgbClr val="A4A3A4"/>
          </p15:clr>
        </p15:guide>
        <p15:guide id="9" pos="5357">
          <p15:clr>
            <a:srgbClr val="A4A3A4"/>
          </p15:clr>
        </p15:guide>
        <p15:guide id="10" pos="4125">
          <p15:clr>
            <a:srgbClr val="A4A3A4"/>
          </p15:clr>
        </p15:guide>
        <p15:guide id="11" pos="4195">
          <p15:clr>
            <a:srgbClr val="A4A3A4"/>
          </p15:clr>
        </p15:guide>
        <p15:guide id="12" pos="1636">
          <p15:clr>
            <a:srgbClr val="A4A3A4"/>
          </p15:clr>
        </p15:guide>
        <p15:guide id="13" pos="1713">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nick Tesche" initials="YT" lastIdx="1" clrIdx="0">
    <p:extLst>
      <p:ext uri="{19B8F6BF-5375-455C-9EA6-DF929625EA0E}">
        <p15:presenceInfo xmlns:p15="http://schemas.microsoft.com/office/powerpoint/2012/main" userId="S-1-5-21-2952981389-3042452539-1974565712-33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2963F"/>
    <a:srgbClr val="007587"/>
    <a:srgbClr val="95C4D1"/>
    <a:srgbClr val="59AEC2"/>
    <a:srgbClr val="00899E"/>
    <a:srgbClr val="01447B"/>
    <a:srgbClr val="0099B0"/>
    <a:srgbClr val="DDDDDD"/>
    <a:srgbClr val="9B8596"/>
    <a:srgbClr val="BCA2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0937" autoAdjust="0"/>
  </p:normalViewPr>
  <p:slideViewPr>
    <p:cSldViewPr showGuides="1">
      <p:cViewPr varScale="1">
        <p:scale>
          <a:sx n="104" d="100"/>
          <a:sy n="104" d="100"/>
        </p:scale>
        <p:origin x="946" y="77"/>
      </p:cViewPr>
      <p:guideLst>
        <p:guide orient="horz" pos="2903"/>
        <p:guide orient="horz" pos="540"/>
        <p:guide orient="horz"/>
        <p:guide orient="horz" pos="978"/>
        <p:guide orient="horz" pos="2845"/>
        <p:guide pos="470"/>
        <p:guide pos="2880"/>
        <p:guide pos="2958"/>
        <p:guide pos="5357"/>
        <p:guide pos="4125"/>
        <p:guide pos="4195"/>
        <p:guide pos="1636"/>
        <p:guide pos="1713"/>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2" d="100"/>
          <a:sy n="52" d="100"/>
        </p:scale>
        <p:origin x="-1956" y="-84"/>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324716822508942"/>
          <c:y val="4.290449223546931E-3"/>
          <c:w val="0.54392961312756294"/>
          <c:h val="0.88653788787603505"/>
        </c:manualLayout>
      </c:layout>
      <c:pieChart>
        <c:varyColors val="1"/>
        <c:ser>
          <c:idx val="0"/>
          <c:order val="0"/>
          <c:tx>
            <c:strRef>
              <c:f>Tabelle1!$B$1</c:f>
              <c:strCache>
                <c:ptCount val="1"/>
                <c:pt idx="0">
                  <c:v>Wurdet Ihr schon von einer Aufsichtsbehörde in Sachen Arbeitszeit geprüft?</c:v>
                </c:pt>
              </c:strCache>
            </c:strRef>
          </c:tx>
          <c:explosion val="2"/>
          <c:dPt>
            <c:idx val="0"/>
            <c:bubble3D val="0"/>
            <c:spPr>
              <a:solidFill>
                <a:srgbClr val="01447B"/>
              </a:solidFill>
              <a:ln>
                <a:noFill/>
              </a:ln>
              <a:effectLst/>
            </c:spPr>
            <c:extLst>
              <c:ext xmlns:c16="http://schemas.microsoft.com/office/drawing/2014/chart" uri="{C3380CC4-5D6E-409C-BE32-E72D297353CC}">
                <c16:uniqueId val="{00000001-51BC-470F-BA1F-87685AA80339}"/>
              </c:ext>
            </c:extLst>
          </c:dPt>
          <c:dPt>
            <c:idx val="1"/>
            <c:bubble3D val="0"/>
            <c:spPr>
              <a:solidFill>
                <a:srgbClr val="F2963F"/>
              </a:solidFill>
              <a:ln>
                <a:noFill/>
              </a:ln>
              <a:effectLst/>
            </c:spPr>
            <c:extLst>
              <c:ext xmlns:c16="http://schemas.microsoft.com/office/drawing/2014/chart" uri="{C3380CC4-5D6E-409C-BE32-E72D297353CC}">
                <c16:uniqueId val="{00000003-51BC-470F-BA1F-87685AA80339}"/>
              </c:ext>
            </c:extLst>
          </c:dPt>
          <c:dPt>
            <c:idx val="2"/>
            <c:bubble3D val="0"/>
            <c:explosion val="1"/>
            <c:spPr>
              <a:solidFill>
                <a:schemeClr val="bg1">
                  <a:lumMod val="75000"/>
                </a:schemeClr>
              </a:solidFill>
              <a:ln>
                <a:noFill/>
              </a:ln>
              <a:effectLst/>
            </c:spPr>
            <c:extLst>
              <c:ext xmlns:c16="http://schemas.microsoft.com/office/drawing/2014/chart" uri="{C3380CC4-5D6E-409C-BE32-E72D297353CC}">
                <c16:uniqueId val="{00000005-51BC-470F-BA1F-87685AA80339}"/>
              </c:ext>
            </c:extLst>
          </c:dPt>
          <c:dPt>
            <c:idx val="3"/>
            <c:bubble3D val="0"/>
            <c:spPr>
              <a:solidFill>
                <a:srgbClr val="C0C0C0"/>
              </a:solidFill>
              <a:ln>
                <a:noFill/>
              </a:ln>
              <a:effectLst/>
            </c:spPr>
            <c:extLst>
              <c:ext xmlns:c16="http://schemas.microsoft.com/office/drawing/2014/chart" uri="{C3380CC4-5D6E-409C-BE32-E72D297353CC}">
                <c16:uniqueId val="{00000007-51BC-470F-BA1F-87685AA80339}"/>
              </c:ext>
            </c:extLst>
          </c:dPt>
          <c:dPt>
            <c:idx val="4"/>
            <c:bubble3D val="0"/>
            <c:spPr>
              <a:solidFill>
                <a:schemeClr val="accent4">
                  <a:lumMod val="60000"/>
                </a:schemeClr>
              </a:solidFill>
              <a:ln>
                <a:noFill/>
              </a:ln>
              <a:effectLst/>
            </c:spPr>
            <c:extLst>
              <c:ext xmlns:c16="http://schemas.microsoft.com/office/drawing/2014/chart" uri="{C3380CC4-5D6E-409C-BE32-E72D297353CC}">
                <c16:uniqueId val="{00000009-51BC-470F-BA1F-87685AA80339}"/>
              </c:ext>
            </c:extLst>
          </c:dPt>
          <c:dPt>
            <c:idx val="5"/>
            <c:bubble3D val="0"/>
            <c:spPr>
              <a:solidFill>
                <a:schemeClr val="accent6">
                  <a:lumMod val="60000"/>
                </a:schemeClr>
              </a:solidFill>
              <a:ln>
                <a:noFill/>
              </a:ln>
              <a:effectLst/>
            </c:spPr>
            <c:extLst>
              <c:ext xmlns:c16="http://schemas.microsoft.com/office/drawing/2014/chart" uri="{C3380CC4-5D6E-409C-BE32-E72D297353CC}">
                <c16:uniqueId val="{0000000B-51BC-470F-BA1F-87685AA80339}"/>
              </c:ext>
            </c:extLst>
          </c:dPt>
          <c:dPt>
            <c:idx val="6"/>
            <c:bubble3D val="0"/>
            <c:spPr>
              <a:solidFill>
                <a:schemeClr val="bg2"/>
              </a:solidFill>
              <a:ln>
                <a:noFill/>
              </a:ln>
              <a:effectLst/>
            </c:spPr>
            <c:extLst>
              <c:ext xmlns:c16="http://schemas.microsoft.com/office/drawing/2014/chart" uri="{C3380CC4-5D6E-409C-BE32-E72D297353CC}">
                <c16:uniqueId val="{0000000D-51BC-470F-BA1F-87685AA80339}"/>
              </c:ext>
            </c:extLst>
          </c:dPt>
          <c:dLbls>
            <c:dLbl>
              <c:idx val="0"/>
              <c:layout>
                <c:manualLayout>
                  <c:x val="-0.16743744890700371"/>
                  <c:y val="-0.1952904380751355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1BC-470F-BA1F-87685AA80339}"/>
                </c:ext>
              </c:extLst>
            </c:dLbl>
            <c:dLbl>
              <c:idx val="2"/>
              <c:layout>
                <c:manualLayout>
                  <c:x val="7.3948043915518513E-2"/>
                  <c:y val="0.1226119173814881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1BC-470F-BA1F-87685AA80339}"/>
                </c:ext>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extLst>
                <c:ext xmlns:c16="http://schemas.microsoft.com/office/drawing/2014/chart" uri="{C3380CC4-5D6E-409C-BE32-E72D297353CC}">
                  <c16:uniqueId val="{00000007-51BC-470F-BA1F-87685AA8033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Tabelle1!$A$2:$A$4</c:f>
              <c:strCache>
                <c:ptCount val="3"/>
                <c:pt idx="0">
                  <c:v>Ja </c:v>
                </c:pt>
                <c:pt idx="1">
                  <c:v>Nein </c:v>
                </c:pt>
                <c:pt idx="2">
                  <c:v>Weiß nicht </c:v>
                </c:pt>
              </c:strCache>
            </c:strRef>
          </c:cat>
          <c:val>
            <c:numRef>
              <c:f>Tabelle1!$B$2:$B$4</c:f>
              <c:numCache>
                <c:formatCode>General</c:formatCode>
                <c:ptCount val="3"/>
                <c:pt idx="0">
                  <c:v>0.82099999999999995</c:v>
                </c:pt>
                <c:pt idx="1">
                  <c:v>8.6999999999999994E-2</c:v>
                </c:pt>
                <c:pt idx="2">
                  <c:v>9.1999999999999998E-2</c:v>
                </c:pt>
              </c:numCache>
            </c:numRef>
          </c:val>
          <c:extLst>
            <c:ext xmlns:c16="http://schemas.microsoft.com/office/drawing/2014/chart" uri="{C3380CC4-5D6E-409C-BE32-E72D297353CC}">
              <c16:uniqueId val="{0000000E-51BC-470F-BA1F-87685AA80339}"/>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20634834106326491"/>
          <c:y val="0.88902432144180732"/>
          <c:w val="0.62763610842576356"/>
          <c:h val="0.1061078767580284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zero"/>
    <c:showDLblsOverMax val="0"/>
  </c:chart>
  <c:spPr>
    <a:noFill/>
    <a:ln w="9525" cap="flat" cmpd="sng" algn="ctr">
      <a:noFill/>
      <a:prstDash val="solid"/>
    </a:ln>
    <a:effectLst/>
  </c:spPr>
  <c:txPr>
    <a:bodyPr/>
    <a:lstStyle/>
    <a:p>
      <a:pPr>
        <a:defRPr sz="1800"/>
      </a:pPr>
      <a:endParaRPr lang="de-D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876031266510427"/>
          <c:y val="0.10976095248676071"/>
          <c:w val="0.60679382798000459"/>
          <c:h val="0.66186596551000509"/>
        </c:manualLayout>
      </c:layout>
      <c:barChart>
        <c:barDir val="bar"/>
        <c:grouping val="clustered"/>
        <c:varyColors val="0"/>
        <c:ser>
          <c:idx val="0"/>
          <c:order val="0"/>
          <c:tx>
            <c:strRef>
              <c:f>Tabelle1!$C$1</c:f>
              <c:strCache>
                <c:ptCount val="1"/>
                <c:pt idx="0">
                  <c:v>Gesamt </c:v>
                </c:pt>
              </c:strCache>
            </c:strRef>
          </c:tx>
          <c:spPr>
            <a:solidFill>
              <a:srgbClr val="01447B"/>
            </a:solidFill>
            <a:ln>
              <a:solidFill>
                <a:schemeClr val="bg1">
                  <a:lumMod val="75000"/>
                </a:schemeClr>
              </a:solidFill>
            </a:ln>
          </c:spPr>
          <c:invertIfNegative val="0"/>
          <c:dLbls>
            <c:spPr>
              <a:noFill/>
              <a:ln>
                <a:noFill/>
              </a:ln>
              <a:effectLst/>
            </c:spPr>
            <c:txPr>
              <a:bodyPr wrap="square" lIns="38100" tIns="19050" rIns="38100" bIns="19050" anchor="ctr">
                <a:spAutoFit/>
              </a:bodyPr>
              <a:lstStyle/>
              <a:p>
                <a:pPr>
                  <a:defRPr sz="1200"/>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Tabelle1!$B$2:$B$6</c:f>
              <c:strCache>
                <c:ptCount val="5"/>
                <c:pt idx="0">
                  <c:v>16 - 24 Jahre </c:v>
                </c:pt>
                <c:pt idx="1">
                  <c:v>25 - 34 Jahre </c:v>
                </c:pt>
                <c:pt idx="2">
                  <c:v>35 - 44 Jahre </c:v>
                </c:pt>
                <c:pt idx="3">
                  <c:v>45 - 54 Jahre </c:v>
                </c:pt>
                <c:pt idx="4">
                  <c:v>55 - 64 Jahre </c:v>
                </c:pt>
              </c:strCache>
            </c:strRef>
          </c:cat>
          <c:val>
            <c:numRef>
              <c:f>Tabelle1!$C$2:$C$6</c:f>
              <c:numCache>
                <c:formatCode>0%</c:formatCode>
                <c:ptCount val="5"/>
                <c:pt idx="0">
                  <c:v>0.14199999999999999</c:v>
                </c:pt>
                <c:pt idx="1">
                  <c:v>0.192</c:v>
                </c:pt>
                <c:pt idx="2">
                  <c:v>0.185</c:v>
                </c:pt>
                <c:pt idx="3">
                  <c:v>0.248</c:v>
                </c:pt>
                <c:pt idx="4">
                  <c:v>0.23499999999999999</c:v>
                </c:pt>
              </c:numCache>
            </c:numRef>
          </c:val>
          <c:extLst>
            <c:ext xmlns:c16="http://schemas.microsoft.com/office/drawing/2014/chart" uri="{C3380CC4-5D6E-409C-BE32-E72D297353CC}">
              <c16:uniqueId val="{00000000-6CA2-4EF4-A89A-B73845AAF39E}"/>
            </c:ext>
          </c:extLst>
        </c:ser>
        <c:dLbls>
          <c:showLegendKey val="0"/>
          <c:showVal val="0"/>
          <c:showCatName val="0"/>
          <c:showSerName val="0"/>
          <c:showPercent val="0"/>
          <c:showBubbleSize val="0"/>
        </c:dLbls>
        <c:gapWidth val="100"/>
        <c:axId val="254863872"/>
        <c:axId val="254456320"/>
      </c:barChart>
      <c:catAx>
        <c:axId val="254863872"/>
        <c:scaling>
          <c:orientation val="maxMin"/>
        </c:scaling>
        <c:delete val="0"/>
        <c:axPos val="l"/>
        <c:majorGridlines>
          <c:spPr>
            <a:ln>
              <a:solidFill>
                <a:schemeClr val="bg1">
                  <a:lumMod val="85000"/>
                </a:schemeClr>
              </a:solidFill>
            </a:ln>
          </c:spPr>
        </c:majorGridlines>
        <c:numFmt formatCode="General" sourceLinked="0"/>
        <c:majorTickMark val="out"/>
        <c:minorTickMark val="none"/>
        <c:tickLblPos val="nextTo"/>
        <c:txPr>
          <a:bodyPr rot="0" vert="horz"/>
          <a:lstStyle/>
          <a:p>
            <a:pPr>
              <a:defRPr sz="900"/>
            </a:pPr>
            <a:endParaRPr lang="de-DE"/>
          </a:p>
        </c:txPr>
        <c:crossAx val="254456320"/>
        <c:crosses val="autoZero"/>
        <c:auto val="1"/>
        <c:lblAlgn val="ctr"/>
        <c:lblOffset val="100"/>
        <c:noMultiLvlLbl val="0"/>
      </c:catAx>
      <c:valAx>
        <c:axId val="254456320"/>
        <c:scaling>
          <c:orientation val="minMax"/>
          <c:max val="0.70000000000000007"/>
          <c:min val="0"/>
        </c:scaling>
        <c:delete val="1"/>
        <c:axPos val="t"/>
        <c:numFmt formatCode="0%" sourceLinked="1"/>
        <c:majorTickMark val="out"/>
        <c:minorTickMark val="none"/>
        <c:tickLblPos val="nextTo"/>
        <c:crossAx val="254863872"/>
        <c:crosses val="autoZero"/>
        <c:crossBetween val="between"/>
        <c:majorUnit val="0.15000000000000002"/>
      </c:valAx>
    </c:plotArea>
    <c:plotVisOnly val="1"/>
    <c:dispBlanksAs val="gap"/>
    <c:showDLblsOverMax val="0"/>
  </c:chart>
  <c:txPr>
    <a:bodyPr/>
    <a:lstStyle/>
    <a:p>
      <a:pPr>
        <a:defRPr sz="18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196113768061383E-2"/>
          <c:y val="0.10976095248676072"/>
          <c:w val="0.90535657102525491"/>
          <c:h val="0.66186596551000509"/>
        </c:manualLayout>
      </c:layout>
      <c:barChart>
        <c:barDir val="col"/>
        <c:grouping val="clustered"/>
        <c:varyColors val="0"/>
        <c:ser>
          <c:idx val="0"/>
          <c:order val="0"/>
          <c:tx>
            <c:strRef>
              <c:f>Tabelle1!$C$1</c:f>
              <c:strCache>
                <c:ptCount val="1"/>
                <c:pt idx="0">
                  <c:v>Gesamt </c:v>
                </c:pt>
              </c:strCache>
            </c:strRef>
          </c:tx>
          <c:spPr>
            <a:solidFill>
              <a:srgbClr val="DDDDDD"/>
            </a:solidFill>
            <a:ln>
              <a:solidFill>
                <a:schemeClr val="bg1">
                  <a:lumMod val="75000"/>
                </a:schemeClr>
              </a:solidFill>
            </a:ln>
          </c:spPr>
          <c:invertIfNegative val="0"/>
          <c:cat>
            <c:strRef>
              <c:f>Tabelle1!$B$2:$B$4</c:f>
              <c:strCache>
                <c:ptCount val="3"/>
                <c:pt idx="0">
                  <c:v>Ja </c:v>
                </c:pt>
                <c:pt idx="1">
                  <c:v>Nein </c:v>
                </c:pt>
                <c:pt idx="2">
                  <c:v>Weiß nicht </c:v>
                </c:pt>
              </c:strCache>
            </c:strRef>
          </c:cat>
          <c:val>
            <c:numRef>
              <c:f>Tabelle1!$C$2:$C$4</c:f>
              <c:numCache>
                <c:formatCode>0%</c:formatCode>
                <c:ptCount val="3"/>
                <c:pt idx="0">
                  <c:v>0.82099999999999995</c:v>
                </c:pt>
                <c:pt idx="1">
                  <c:v>8.6999999999999994E-2</c:v>
                </c:pt>
                <c:pt idx="2">
                  <c:v>9.1999999999999998E-2</c:v>
                </c:pt>
              </c:numCache>
            </c:numRef>
          </c:val>
          <c:extLst>
            <c:ext xmlns:c16="http://schemas.microsoft.com/office/drawing/2014/chart" uri="{C3380CC4-5D6E-409C-BE32-E72D297353CC}">
              <c16:uniqueId val="{00000000-1DDB-41E0-90BB-D68D1700749F}"/>
            </c:ext>
          </c:extLst>
        </c:ser>
        <c:ser>
          <c:idx val="1"/>
          <c:order val="1"/>
          <c:tx>
            <c:strRef>
              <c:f>Tabelle1!$D$1</c:f>
              <c:strCache>
                <c:ptCount val="1"/>
                <c:pt idx="0">
                  <c:v> 16 - 24 Jahre </c:v>
                </c:pt>
              </c:strCache>
            </c:strRef>
          </c:tx>
          <c:spPr>
            <a:solidFill>
              <a:srgbClr val="95C4D1"/>
            </a:solidFill>
            <a:ln w="25400">
              <a:noFill/>
            </a:ln>
          </c:spPr>
          <c:invertIfNegative val="0"/>
          <c:dLbls>
            <c:dLbl>
              <c:idx val="0"/>
              <c:layout>
                <c:manualLayout>
                  <c:x val="-4.9962178894734886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FF-43CC-96B3-0BA019A2CF06}"/>
                </c:ext>
              </c:extLst>
            </c:dLbl>
            <c:dLbl>
              <c:idx val="1"/>
              <c:layout>
                <c:manualLayout>
                  <c:x val="1.5262221794933423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3FF-43CC-96B3-0BA019A2CF06}"/>
                </c:ext>
              </c:extLst>
            </c:dLbl>
            <c:dLbl>
              <c:idx val="2"/>
              <c:layout>
                <c:manualLayout>
                  <c:x val="-5.6729390445318575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3FF-43CC-96B3-0BA019A2CF06}"/>
                </c:ext>
              </c:extLst>
            </c:dLbl>
            <c:dLbl>
              <c:idx val="3"/>
              <c:layout>
                <c:manualLayout>
                  <c:x val="8.6389934688302399E-5"/>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3FF-43CC-96B3-0BA019A2CF06}"/>
                </c:ext>
              </c:extLst>
            </c:dLbl>
            <c:dLbl>
              <c:idx val="4"/>
              <c:layout>
                <c:manualLayout>
                  <c:x val="1.6846037264218966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3FF-43CC-96B3-0BA019A2CF06}"/>
                </c:ext>
              </c:extLst>
            </c:dLbl>
            <c:dLbl>
              <c:idx val="5"/>
              <c:layout>
                <c:manualLayout>
                  <c:x val="-3.556385644668448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2D-45B6-96E0-776E3C6FA566}"/>
                </c:ext>
              </c:extLst>
            </c:dLbl>
            <c:dLbl>
              <c:idx val="6"/>
              <c:layout>
                <c:manualLayout>
                  <c:x val="3.1244926575357893E-3"/>
                  <c:y val="1.763708353392833E-2"/>
                </c:manualLayout>
              </c:layout>
              <c:showLegendKey val="0"/>
              <c:showVal val="1"/>
              <c:showCatName val="0"/>
              <c:showSerName val="0"/>
              <c:showPercent val="0"/>
              <c:showBubbleSize val="0"/>
              <c:extLst>
                <c:ext xmlns:c15="http://schemas.microsoft.com/office/drawing/2012/chart" uri="{CE6537A1-D6FC-4f65-9D91-7224C49458BB}">
                  <c15:layout>
                    <c:manualLayout>
                      <c:w val="3.9458659355190967E-2"/>
                      <c:h val="6.6393240257255362E-2"/>
                    </c:manualLayout>
                  </c15:layout>
                </c:ext>
                <c:ext xmlns:c16="http://schemas.microsoft.com/office/drawing/2014/chart" uri="{C3380CC4-5D6E-409C-BE32-E72D297353CC}">
                  <c16:uniqueId val="{0000000B-F3FF-43CC-96B3-0BA019A2CF06}"/>
                </c:ext>
              </c:extLst>
            </c:dLbl>
            <c:spPr>
              <a:noFill/>
              <a:ln>
                <a:noFill/>
              </a:ln>
              <a:effectLst/>
            </c:spPr>
            <c:txPr>
              <a:bodyPr anchorCtr="0"/>
              <a:lstStyle/>
              <a:p>
                <a:pPr algn="ctr">
                  <a:defRPr lang="de-DE" sz="700" b="0" i="0" u="none" strike="noStrike" kern="1200" baseline="0">
                    <a:solidFill>
                      <a:srgbClr val="01447B"/>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Tabelle1!$D$2:$D$4</c:f>
              <c:numCache>
                <c:formatCode>0%</c:formatCode>
                <c:ptCount val="3"/>
                <c:pt idx="0">
                  <c:v>0.82200000000000006</c:v>
                </c:pt>
                <c:pt idx="1">
                  <c:v>7.5999999999999998E-2</c:v>
                </c:pt>
                <c:pt idx="2">
                  <c:v>0.10199999999999999</c:v>
                </c:pt>
              </c:numCache>
            </c:numRef>
          </c:val>
          <c:extLst>
            <c:ext xmlns:c16="http://schemas.microsoft.com/office/drawing/2014/chart" uri="{C3380CC4-5D6E-409C-BE32-E72D297353CC}">
              <c16:uniqueId val="{00000001-1DDB-41E0-90BB-D68D1700749F}"/>
            </c:ext>
          </c:extLst>
        </c:ser>
        <c:ser>
          <c:idx val="2"/>
          <c:order val="2"/>
          <c:tx>
            <c:strRef>
              <c:f>Tabelle1!$E$1</c:f>
              <c:strCache>
                <c:ptCount val="1"/>
                <c:pt idx="0">
                  <c:v> 25 - 34 Jahre </c:v>
                </c:pt>
              </c:strCache>
            </c:strRef>
          </c:tx>
          <c:spPr>
            <a:solidFill>
              <a:srgbClr val="59AEC2"/>
            </a:solidFill>
            <a:ln w="25400">
              <a:noFill/>
            </a:ln>
          </c:spPr>
          <c:invertIfNegative val="0"/>
          <c:dLbls>
            <c:dLbl>
              <c:idx val="0"/>
              <c:layout>
                <c:manualLayout>
                  <c:x val="2.87966448961008E-3"/>
                  <c:y val="7.83863521337142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FF-43CC-96B3-0BA019A2CF06}"/>
                </c:ext>
              </c:extLst>
            </c:dLbl>
            <c:dLbl>
              <c:idx val="1"/>
              <c:layout>
                <c:manualLayout>
                  <c:x val="5.7593289792201071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3FF-43CC-96B3-0BA019A2CF06}"/>
                </c:ext>
              </c:extLst>
            </c:dLbl>
            <c:dLbl>
              <c:idx val="2"/>
              <c:layout>
                <c:manualLayout>
                  <c:x val="-4.3194967344151198E-3"/>
                  <c:y val="1.56772704267426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FF-43CC-96B3-0BA019A2CF06}"/>
                </c:ext>
              </c:extLst>
            </c:dLbl>
            <c:dLbl>
              <c:idx val="3"/>
              <c:layout>
                <c:manualLayout>
                  <c:x val="-1.0558647820836328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3FF-43CC-96B3-0BA019A2CF06}"/>
                </c:ext>
              </c:extLst>
            </c:dLbl>
            <c:dLbl>
              <c:idx val="4"/>
              <c:layout>
                <c:manualLayout>
                  <c:x val="1.4398322448049344E-3"/>
                  <c:y val="-7.83863521337135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3FF-43CC-96B3-0BA019A2CF06}"/>
                </c:ext>
              </c:extLst>
            </c:dLbl>
            <c:dLbl>
              <c:idx val="5"/>
              <c:layout>
                <c:manualLayout>
                  <c:x val="-2.879664489610185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3FF-43CC-96B3-0BA019A2CF06}"/>
                </c:ext>
              </c:extLst>
            </c:dLbl>
            <c:dLbl>
              <c:idx val="6"/>
              <c:layout>
                <c:manualLayout>
                  <c:x val="1.43983224480504E-3"/>
                  <c:y val="1.5677270426742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3FF-43CC-96B3-0BA019A2CF06}"/>
                </c:ext>
              </c:extLst>
            </c:dLbl>
            <c:spPr>
              <a:noFill/>
              <a:ln>
                <a:noFill/>
              </a:ln>
              <a:effectLst/>
            </c:spPr>
            <c:txPr>
              <a:bodyPr/>
              <a:lstStyle/>
              <a:p>
                <a:pPr>
                  <a:defRPr sz="7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Tabelle1!$E$2:$E$4</c:f>
              <c:numCache>
                <c:formatCode>0%</c:formatCode>
                <c:ptCount val="3"/>
                <c:pt idx="0">
                  <c:v>0.85699999999999998</c:v>
                </c:pt>
                <c:pt idx="1">
                  <c:v>8.5000000000000006E-2</c:v>
                </c:pt>
                <c:pt idx="2">
                  <c:v>5.7999999999999996E-2</c:v>
                </c:pt>
              </c:numCache>
            </c:numRef>
          </c:val>
          <c:extLst>
            <c:ext xmlns:c16="http://schemas.microsoft.com/office/drawing/2014/chart" uri="{C3380CC4-5D6E-409C-BE32-E72D297353CC}">
              <c16:uniqueId val="{00000004-1AA6-4E6B-AB33-F0BE7D1FC7F4}"/>
            </c:ext>
          </c:extLst>
        </c:ser>
        <c:ser>
          <c:idx val="3"/>
          <c:order val="3"/>
          <c:tx>
            <c:strRef>
              <c:f>Tabelle1!$F$1</c:f>
              <c:strCache>
                <c:ptCount val="1"/>
                <c:pt idx="0">
                  <c:v> 35 - 44 Jahre </c:v>
                </c:pt>
              </c:strCache>
            </c:strRef>
          </c:tx>
          <c:spPr>
            <a:solidFill>
              <a:srgbClr val="0099B0"/>
            </a:solidFill>
          </c:spPr>
          <c:invertIfNegative val="0"/>
          <c:dLbls>
            <c:dLbl>
              <c:idx val="0"/>
              <c:layout>
                <c:manualLayout>
                  <c:x val="8.6389934688302396E-3"/>
                  <c:y val="3.91931760668560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247-4D70-A1ED-8AC008276D9A}"/>
                </c:ext>
              </c:extLst>
            </c:dLbl>
            <c:dLbl>
              <c:idx val="2"/>
              <c:layout>
                <c:manualLayout>
                  <c:x val="-1.4398322448050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247-4D70-A1ED-8AC008276D9A}"/>
                </c:ext>
              </c:extLst>
            </c:dLbl>
            <c:dLbl>
              <c:idx val="5"/>
              <c:layout>
                <c:manualLayout>
                  <c:x val="-1.43983224480504E-3"/>
                  <c:y val="9.7982940167141916E-3"/>
                </c:manualLayout>
              </c:layout>
              <c:spPr>
                <a:noFill/>
                <a:ln>
                  <a:noFill/>
                </a:ln>
                <a:effectLst/>
              </c:spPr>
              <c:txPr>
                <a:bodyPr wrap="square" lIns="38100" tIns="19050" rIns="38100" bIns="19050" anchor="ctr">
                  <a:noAutofit/>
                </a:bodyPr>
                <a:lstStyle/>
                <a:p>
                  <a:pPr>
                    <a:defRPr sz="700">
                      <a:solidFill>
                        <a:srgbClr val="01447B"/>
                      </a:solidFill>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3.2302579725892219E-2"/>
                      <c:h val="5.6869298473009172E-2"/>
                    </c:manualLayout>
                  </c15:layout>
                </c:ext>
                <c:ext xmlns:c16="http://schemas.microsoft.com/office/drawing/2014/chart" uri="{C3380CC4-5D6E-409C-BE32-E72D297353CC}">
                  <c16:uniqueId val="{00000000-CFFC-41CC-9E5E-B7DD9CAD54D2}"/>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Tabelle1!$F$2:$F$4</c:f>
              <c:numCache>
                <c:formatCode>0%</c:formatCode>
                <c:ptCount val="3"/>
                <c:pt idx="0">
                  <c:v>0.79</c:v>
                </c:pt>
                <c:pt idx="1">
                  <c:v>0.10400000000000001</c:v>
                </c:pt>
                <c:pt idx="2">
                  <c:v>0.105</c:v>
                </c:pt>
              </c:numCache>
            </c:numRef>
          </c:val>
          <c:extLst>
            <c:ext xmlns:c16="http://schemas.microsoft.com/office/drawing/2014/chart" uri="{C3380CC4-5D6E-409C-BE32-E72D297353CC}">
              <c16:uniqueId val="{00000000-0247-4D70-A1ED-8AC008276D9A}"/>
            </c:ext>
          </c:extLst>
        </c:ser>
        <c:ser>
          <c:idx val="4"/>
          <c:order val="4"/>
          <c:tx>
            <c:strRef>
              <c:f>Tabelle1!$G$1</c:f>
              <c:strCache>
                <c:ptCount val="1"/>
                <c:pt idx="0">
                  <c:v> 45 - 54 Jahre </c:v>
                </c:pt>
              </c:strCache>
            </c:strRef>
          </c:tx>
          <c:spPr>
            <a:solidFill>
              <a:srgbClr val="00899E"/>
            </a:solidFill>
          </c:spPr>
          <c:invertIfNegative val="0"/>
          <c:dLbls>
            <c:dLbl>
              <c:idx val="0"/>
              <c:layout>
                <c:manualLayout>
                  <c:x val="1.223863076715169E-2"/>
                  <c:y val="7.8386352133713519E-3"/>
                </c:manualLayout>
              </c:layout>
              <c:spPr>
                <a:noFill/>
                <a:ln>
                  <a:noFill/>
                </a:ln>
                <a:effectLst/>
              </c:spPr>
              <c:txPr>
                <a:bodyPr wrap="square" lIns="38100" tIns="19050" rIns="38100" bIns="19050" anchor="ctr">
                  <a:noAutofit/>
                </a:bodyPr>
                <a:lstStyle/>
                <a:p>
                  <a:pPr>
                    <a:defRPr sz="700">
                      <a:solidFill>
                        <a:srgbClr val="01447B"/>
                      </a:solidFill>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4.7492923281203088E-2"/>
                      <c:h val="5.2949980866323493E-2"/>
                    </c:manualLayout>
                  </c15:layout>
                </c:ext>
                <c:ext xmlns:c16="http://schemas.microsoft.com/office/drawing/2014/chart" uri="{C3380CC4-5D6E-409C-BE32-E72D297353CC}">
                  <c16:uniqueId val="{00000004-0247-4D70-A1ED-8AC008276D9A}"/>
                </c:ext>
              </c:extLst>
            </c:dLbl>
            <c:dLbl>
              <c:idx val="1"/>
              <c:layout>
                <c:manualLayout>
                  <c:x val="2.87966448961008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247-4D70-A1ED-8AC008276D9A}"/>
                </c:ext>
              </c:extLst>
            </c:dLbl>
            <c:dLbl>
              <c:idx val="2"/>
              <c:layout>
                <c:manualLayout>
                  <c:x val="4.3194967344150669E-3"/>
                  <c:y val="-5.09511288869137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247-4D70-A1ED-8AC008276D9A}"/>
                </c:ext>
              </c:extLst>
            </c:dLbl>
            <c:dLbl>
              <c:idx val="3"/>
              <c:layout>
                <c:manualLayout>
                  <c:x val="0"/>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247-4D70-A1ED-8AC008276D9A}"/>
                </c:ext>
              </c:extLst>
            </c:dLbl>
            <c:dLbl>
              <c:idx val="5"/>
              <c:layout>
                <c:manualLayout>
                  <c:x val="1.43983224480504E-3"/>
                  <c:y val="1.1757952820056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FFC-41CC-9E5E-B7DD9CAD54D2}"/>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Tabelle1!$G$2:$G$4</c:f>
              <c:numCache>
                <c:formatCode>0%</c:formatCode>
                <c:ptCount val="3"/>
                <c:pt idx="0">
                  <c:v>0.83099999999999996</c:v>
                </c:pt>
                <c:pt idx="1">
                  <c:v>7.2999999999999995E-2</c:v>
                </c:pt>
                <c:pt idx="2">
                  <c:v>9.5000000000000001E-2</c:v>
                </c:pt>
              </c:numCache>
            </c:numRef>
          </c:val>
          <c:extLst>
            <c:ext xmlns:c16="http://schemas.microsoft.com/office/drawing/2014/chart" uri="{C3380CC4-5D6E-409C-BE32-E72D297353CC}">
              <c16:uniqueId val="{00000001-0247-4D70-A1ED-8AC008276D9A}"/>
            </c:ext>
          </c:extLst>
        </c:ser>
        <c:ser>
          <c:idx val="5"/>
          <c:order val="5"/>
          <c:tx>
            <c:strRef>
              <c:f>Tabelle1!$H$1</c:f>
              <c:strCache>
                <c:ptCount val="1"/>
                <c:pt idx="0">
                  <c:v> 55 - 64 Jahre </c:v>
                </c:pt>
              </c:strCache>
            </c:strRef>
          </c:tx>
          <c:spPr>
            <a:solidFill>
              <a:srgbClr val="007587"/>
            </a:solidFill>
          </c:spPr>
          <c:invertIfNegative val="0"/>
          <c:dLbls>
            <c:dLbl>
              <c:idx val="0"/>
              <c:layout>
                <c:manualLayout>
                  <c:x val="4.3194967344151198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247-4D70-A1ED-8AC008276D9A}"/>
                </c:ext>
              </c:extLst>
            </c:dLbl>
            <c:dLbl>
              <c:idx val="1"/>
              <c:layout>
                <c:manualLayout>
                  <c:x val="5.7593289792201071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247-4D70-A1ED-8AC008276D9A}"/>
                </c:ext>
              </c:extLst>
            </c:dLbl>
            <c:dLbl>
              <c:idx val="2"/>
              <c:layout>
                <c:manualLayout>
                  <c:x val="1.00788257136353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247-4D70-A1ED-8AC008276D9A}"/>
                </c:ext>
              </c:extLst>
            </c:dLbl>
            <c:dLbl>
              <c:idx val="3"/>
              <c:layout>
                <c:manualLayout>
                  <c:x val="2.8796644896099742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247-4D70-A1ED-8AC008276D9A}"/>
                </c:ext>
              </c:extLst>
            </c:dLbl>
            <c:dLbl>
              <c:idx val="4"/>
              <c:layout>
                <c:manualLayout>
                  <c:x val="0"/>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247-4D70-A1ED-8AC008276D9A}"/>
                </c:ext>
              </c:extLst>
            </c:dLbl>
            <c:dLbl>
              <c:idx val="5"/>
              <c:layout>
                <c:manualLayout>
                  <c:x val="2.879664489609974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247-4D70-A1ED-8AC008276D9A}"/>
                </c:ext>
              </c:extLst>
            </c:dLbl>
            <c:dLbl>
              <c:idx val="6"/>
              <c:layout>
                <c:manualLayout>
                  <c:x val="1.4398322448049344E-3"/>
                  <c:y val="3.91931760668560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47-4D70-A1ED-8AC008276D9A}"/>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Tabelle1!$H$2:$H$4</c:f>
              <c:numCache>
                <c:formatCode>0%</c:formatCode>
                <c:ptCount val="3"/>
                <c:pt idx="0">
                  <c:v>0.80500000000000005</c:v>
                </c:pt>
                <c:pt idx="1">
                  <c:v>9.4E-2</c:v>
                </c:pt>
                <c:pt idx="2">
                  <c:v>0.10099999999999999</c:v>
                </c:pt>
              </c:numCache>
            </c:numRef>
          </c:val>
          <c:extLst>
            <c:ext xmlns:c16="http://schemas.microsoft.com/office/drawing/2014/chart" uri="{C3380CC4-5D6E-409C-BE32-E72D297353CC}">
              <c16:uniqueId val="{00000002-0247-4D70-A1ED-8AC008276D9A}"/>
            </c:ext>
          </c:extLst>
        </c:ser>
        <c:dLbls>
          <c:showLegendKey val="0"/>
          <c:showVal val="0"/>
          <c:showCatName val="0"/>
          <c:showSerName val="0"/>
          <c:showPercent val="0"/>
          <c:showBubbleSize val="0"/>
        </c:dLbls>
        <c:gapWidth val="150"/>
        <c:axId val="254863872"/>
        <c:axId val="254456320"/>
      </c:barChart>
      <c:catAx>
        <c:axId val="254863872"/>
        <c:scaling>
          <c:orientation val="minMax"/>
        </c:scaling>
        <c:delete val="0"/>
        <c:axPos val="b"/>
        <c:majorGridlines>
          <c:spPr>
            <a:ln>
              <a:solidFill>
                <a:schemeClr val="bg1">
                  <a:lumMod val="85000"/>
                </a:schemeClr>
              </a:solidFill>
            </a:ln>
          </c:spPr>
        </c:majorGridlines>
        <c:numFmt formatCode="General" sourceLinked="0"/>
        <c:majorTickMark val="out"/>
        <c:minorTickMark val="none"/>
        <c:tickLblPos val="nextTo"/>
        <c:txPr>
          <a:bodyPr rot="0" vert="horz"/>
          <a:lstStyle/>
          <a:p>
            <a:pPr>
              <a:defRPr sz="900"/>
            </a:pPr>
            <a:endParaRPr lang="de-DE"/>
          </a:p>
        </c:txPr>
        <c:crossAx val="254456320"/>
        <c:crosses val="autoZero"/>
        <c:auto val="1"/>
        <c:lblAlgn val="ctr"/>
        <c:lblOffset val="100"/>
        <c:noMultiLvlLbl val="0"/>
      </c:catAx>
      <c:valAx>
        <c:axId val="254456320"/>
        <c:scaling>
          <c:orientation val="minMax"/>
          <c:max val="0.99"/>
          <c:min val="0"/>
        </c:scaling>
        <c:delete val="0"/>
        <c:axPos val="l"/>
        <c:numFmt formatCode="0%" sourceLinked="1"/>
        <c:majorTickMark val="out"/>
        <c:minorTickMark val="none"/>
        <c:tickLblPos val="nextTo"/>
        <c:txPr>
          <a:bodyPr/>
          <a:lstStyle/>
          <a:p>
            <a:pPr>
              <a:defRPr sz="700"/>
            </a:pPr>
            <a:endParaRPr lang="de-DE"/>
          </a:p>
        </c:txPr>
        <c:crossAx val="254863872"/>
        <c:crosses val="autoZero"/>
        <c:crossBetween val="between"/>
        <c:majorUnit val="0.15000000000000002"/>
      </c:valAx>
    </c:plotArea>
    <c:plotVisOnly val="1"/>
    <c:dispBlanksAs val="gap"/>
    <c:showDLblsOverMax val="0"/>
  </c:chart>
  <c:txPr>
    <a:bodyPr/>
    <a:lstStyle/>
    <a:p>
      <a:pPr>
        <a:defRPr sz="18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324716822508942"/>
          <c:y val="4.290449223546931E-3"/>
          <c:w val="0.54392961312756294"/>
          <c:h val="0.88653788787603505"/>
        </c:manualLayout>
      </c:layout>
      <c:pieChart>
        <c:varyColors val="1"/>
        <c:ser>
          <c:idx val="0"/>
          <c:order val="0"/>
          <c:tx>
            <c:strRef>
              <c:f>Tabelle1!$B$1</c:f>
              <c:strCache>
                <c:ptCount val="1"/>
                <c:pt idx="0">
                  <c:v>Wurdet Ihr schon von einer Aufsichtsbehörde in Sachen Arbeitszeit geprüft?</c:v>
                </c:pt>
              </c:strCache>
            </c:strRef>
          </c:tx>
          <c:explosion val="2"/>
          <c:dPt>
            <c:idx val="0"/>
            <c:bubble3D val="0"/>
            <c:spPr>
              <a:solidFill>
                <a:srgbClr val="01447B"/>
              </a:solidFill>
              <a:ln>
                <a:noFill/>
              </a:ln>
              <a:effectLst/>
            </c:spPr>
            <c:extLst>
              <c:ext xmlns:c16="http://schemas.microsoft.com/office/drawing/2014/chart" uri="{C3380CC4-5D6E-409C-BE32-E72D297353CC}">
                <c16:uniqueId val="{00000001-51BC-470F-BA1F-87685AA80339}"/>
              </c:ext>
            </c:extLst>
          </c:dPt>
          <c:dPt>
            <c:idx val="1"/>
            <c:bubble3D val="0"/>
            <c:spPr>
              <a:solidFill>
                <a:srgbClr val="F2963F"/>
              </a:solidFill>
              <a:ln>
                <a:noFill/>
              </a:ln>
              <a:effectLst/>
            </c:spPr>
            <c:extLst>
              <c:ext xmlns:c16="http://schemas.microsoft.com/office/drawing/2014/chart" uri="{C3380CC4-5D6E-409C-BE32-E72D297353CC}">
                <c16:uniqueId val="{00000003-51BC-470F-BA1F-87685AA80339}"/>
              </c:ext>
            </c:extLst>
          </c:dPt>
          <c:dPt>
            <c:idx val="2"/>
            <c:bubble3D val="0"/>
            <c:explosion val="1"/>
            <c:spPr>
              <a:solidFill>
                <a:schemeClr val="bg1">
                  <a:lumMod val="75000"/>
                </a:schemeClr>
              </a:solidFill>
              <a:ln>
                <a:noFill/>
              </a:ln>
              <a:effectLst/>
            </c:spPr>
            <c:extLst>
              <c:ext xmlns:c16="http://schemas.microsoft.com/office/drawing/2014/chart" uri="{C3380CC4-5D6E-409C-BE32-E72D297353CC}">
                <c16:uniqueId val="{00000005-51BC-470F-BA1F-87685AA80339}"/>
              </c:ext>
            </c:extLst>
          </c:dPt>
          <c:dPt>
            <c:idx val="3"/>
            <c:bubble3D val="0"/>
            <c:spPr>
              <a:solidFill>
                <a:srgbClr val="C0C0C0"/>
              </a:solidFill>
              <a:ln>
                <a:noFill/>
              </a:ln>
              <a:effectLst/>
            </c:spPr>
            <c:extLst>
              <c:ext xmlns:c16="http://schemas.microsoft.com/office/drawing/2014/chart" uri="{C3380CC4-5D6E-409C-BE32-E72D297353CC}">
                <c16:uniqueId val="{00000007-51BC-470F-BA1F-87685AA80339}"/>
              </c:ext>
            </c:extLst>
          </c:dPt>
          <c:dPt>
            <c:idx val="4"/>
            <c:bubble3D val="0"/>
            <c:spPr>
              <a:solidFill>
                <a:schemeClr val="accent4">
                  <a:lumMod val="60000"/>
                </a:schemeClr>
              </a:solidFill>
              <a:ln>
                <a:noFill/>
              </a:ln>
              <a:effectLst/>
            </c:spPr>
            <c:extLst>
              <c:ext xmlns:c16="http://schemas.microsoft.com/office/drawing/2014/chart" uri="{C3380CC4-5D6E-409C-BE32-E72D297353CC}">
                <c16:uniqueId val="{00000009-51BC-470F-BA1F-87685AA80339}"/>
              </c:ext>
            </c:extLst>
          </c:dPt>
          <c:dPt>
            <c:idx val="5"/>
            <c:bubble3D val="0"/>
            <c:spPr>
              <a:solidFill>
                <a:schemeClr val="accent6">
                  <a:lumMod val="60000"/>
                </a:schemeClr>
              </a:solidFill>
              <a:ln>
                <a:noFill/>
              </a:ln>
              <a:effectLst/>
            </c:spPr>
            <c:extLst>
              <c:ext xmlns:c16="http://schemas.microsoft.com/office/drawing/2014/chart" uri="{C3380CC4-5D6E-409C-BE32-E72D297353CC}">
                <c16:uniqueId val="{0000000B-51BC-470F-BA1F-87685AA80339}"/>
              </c:ext>
            </c:extLst>
          </c:dPt>
          <c:dPt>
            <c:idx val="6"/>
            <c:bubble3D val="0"/>
            <c:spPr>
              <a:solidFill>
                <a:schemeClr val="bg2"/>
              </a:solidFill>
              <a:ln>
                <a:noFill/>
              </a:ln>
              <a:effectLst/>
            </c:spPr>
            <c:extLst>
              <c:ext xmlns:c16="http://schemas.microsoft.com/office/drawing/2014/chart" uri="{C3380CC4-5D6E-409C-BE32-E72D297353CC}">
                <c16:uniqueId val="{0000000D-51BC-470F-BA1F-87685AA80339}"/>
              </c:ext>
            </c:extLst>
          </c:dPt>
          <c:dLbls>
            <c:dLbl>
              <c:idx val="0"/>
              <c:layout>
                <c:manualLayout>
                  <c:x val="-0.16743744890700371"/>
                  <c:y val="-0.1952904380751355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1BC-470F-BA1F-87685AA80339}"/>
                </c:ext>
              </c:extLst>
            </c:dLbl>
            <c:dLbl>
              <c:idx val="2"/>
              <c:layout>
                <c:manualLayout>
                  <c:x val="0.12133083886201694"/>
                  <c:y val="0.1440641634992228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1BC-470F-BA1F-87685AA80339}"/>
                </c:ext>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extLst>
                <c:ext xmlns:c16="http://schemas.microsoft.com/office/drawing/2014/chart" uri="{C3380CC4-5D6E-409C-BE32-E72D297353CC}">
                  <c16:uniqueId val="{00000007-51BC-470F-BA1F-87685AA8033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Tabelle1!$A$2:$A$4</c:f>
              <c:strCache>
                <c:ptCount val="3"/>
                <c:pt idx="0">
                  <c:v>Ja </c:v>
                </c:pt>
                <c:pt idx="1">
                  <c:v>Nein </c:v>
                </c:pt>
                <c:pt idx="2">
                  <c:v>Weiß nicht </c:v>
                </c:pt>
              </c:strCache>
            </c:strRef>
          </c:cat>
          <c:val>
            <c:numRef>
              <c:f>Tabelle1!$B$2:$B$4</c:f>
              <c:numCache>
                <c:formatCode>0%</c:formatCode>
                <c:ptCount val="3"/>
                <c:pt idx="0">
                  <c:v>0.58200000000000007</c:v>
                </c:pt>
                <c:pt idx="1">
                  <c:v>0.23</c:v>
                </c:pt>
                <c:pt idx="2">
                  <c:v>0.188</c:v>
                </c:pt>
              </c:numCache>
            </c:numRef>
          </c:val>
          <c:extLst>
            <c:ext xmlns:c16="http://schemas.microsoft.com/office/drawing/2014/chart" uri="{C3380CC4-5D6E-409C-BE32-E72D297353CC}">
              <c16:uniqueId val="{0000000E-51BC-470F-BA1F-87685AA80339}"/>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20634834106326491"/>
          <c:y val="0.88902432144180732"/>
          <c:w val="0.62763610842576356"/>
          <c:h val="0.1061078767580284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zero"/>
    <c:showDLblsOverMax val="0"/>
  </c:chart>
  <c:spPr>
    <a:noFill/>
    <a:ln w="9525" cap="flat" cmpd="sng" algn="ctr">
      <a:noFill/>
      <a:prstDash val="solid"/>
    </a:ln>
    <a:effectLst/>
  </c:spPr>
  <c:txPr>
    <a:bodyPr/>
    <a:lstStyle/>
    <a:p>
      <a:pPr>
        <a:defRPr sz="1800"/>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316449278451311E-2"/>
          <c:y val="0.10976095248676071"/>
          <c:w val="0.90535657102525491"/>
          <c:h val="0.66186596551000509"/>
        </c:manualLayout>
      </c:layout>
      <c:barChart>
        <c:barDir val="col"/>
        <c:grouping val="clustered"/>
        <c:varyColors val="0"/>
        <c:ser>
          <c:idx val="0"/>
          <c:order val="0"/>
          <c:tx>
            <c:strRef>
              <c:f>Tabelle1!$C$1</c:f>
              <c:strCache>
                <c:ptCount val="1"/>
                <c:pt idx="0">
                  <c:v>Gesamt </c:v>
                </c:pt>
              </c:strCache>
            </c:strRef>
          </c:tx>
          <c:spPr>
            <a:solidFill>
              <a:schemeClr val="bg1">
                <a:lumMod val="85000"/>
              </a:schemeClr>
            </a:solidFill>
            <a:ln>
              <a:solidFill>
                <a:schemeClr val="bg1">
                  <a:lumMod val="75000"/>
                </a:schemeClr>
              </a:solidFill>
            </a:ln>
          </c:spPr>
          <c:invertIfNegative val="0"/>
          <c:cat>
            <c:strRef>
              <c:f>Tabelle1!$B$2:$B$4</c:f>
              <c:strCache>
                <c:ptCount val="3"/>
                <c:pt idx="0">
                  <c:v>Ja </c:v>
                </c:pt>
                <c:pt idx="1">
                  <c:v>Nein </c:v>
                </c:pt>
                <c:pt idx="2">
                  <c:v>Weiß nicht </c:v>
                </c:pt>
              </c:strCache>
            </c:strRef>
          </c:cat>
          <c:val>
            <c:numRef>
              <c:f>Tabelle1!$C$2:$C$4</c:f>
              <c:numCache>
                <c:formatCode>0%</c:formatCode>
                <c:ptCount val="3"/>
                <c:pt idx="0">
                  <c:v>0.58200000000000007</c:v>
                </c:pt>
                <c:pt idx="1">
                  <c:v>0.23</c:v>
                </c:pt>
                <c:pt idx="2">
                  <c:v>0.188</c:v>
                </c:pt>
              </c:numCache>
            </c:numRef>
          </c:val>
          <c:extLst>
            <c:ext xmlns:c16="http://schemas.microsoft.com/office/drawing/2014/chart" uri="{C3380CC4-5D6E-409C-BE32-E72D297353CC}">
              <c16:uniqueId val="{00000000-1DDB-41E0-90BB-D68D1700749F}"/>
            </c:ext>
          </c:extLst>
        </c:ser>
        <c:ser>
          <c:idx val="1"/>
          <c:order val="1"/>
          <c:tx>
            <c:strRef>
              <c:f>Tabelle1!$D$1</c:f>
              <c:strCache>
                <c:ptCount val="1"/>
                <c:pt idx="0">
                  <c:v>weiblich</c:v>
                </c:pt>
              </c:strCache>
            </c:strRef>
          </c:tx>
          <c:spPr>
            <a:solidFill>
              <a:srgbClr val="BCA2B6"/>
            </a:solidFill>
            <a:ln w="25400">
              <a:noFill/>
            </a:ln>
          </c:spPr>
          <c:invertIfNegative val="0"/>
          <c:dLbls>
            <c:dLbl>
              <c:idx val="0"/>
              <c:layout>
                <c:manualLayout>
                  <c:x val="3.6427755793567509E-3"/>
                  <c:y val="1.1757952820056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FF-43CC-96B3-0BA019A2CF06}"/>
                </c:ext>
              </c:extLst>
            </c:dLbl>
            <c:dLbl>
              <c:idx val="1"/>
              <c:layout>
                <c:manualLayout>
                  <c:x val="1.5262221794933423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3FF-43CC-96B3-0BA019A2CF06}"/>
                </c:ext>
              </c:extLst>
            </c:dLbl>
            <c:dLbl>
              <c:idx val="2"/>
              <c:layout>
                <c:manualLayout>
                  <c:x val="-5.6729390445318575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3FF-43CC-96B3-0BA019A2CF06}"/>
                </c:ext>
              </c:extLst>
            </c:dLbl>
            <c:dLbl>
              <c:idx val="3"/>
              <c:layout>
                <c:manualLayout>
                  <c:x val="8.6389934688302399E-5"/>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3FF-43CC-96B3-0BA019A2CF06}"/>
                </c:ext>
              </c:extLst>
            </c:dLbl>
            <c:dLbl>
              <c:idx val="4"/>
              <c:layout>
                <c:manualLayout>
                  <c:x val="1.6846037264218966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3FF-43CC-96B3-0BA019A2CF06}"/>
                </c:ext>
              </c:extLst>
            </c:dLbl>
            <c:dLbl>
              <c:idx val="5"/>
              <c:layout>
                <c:manualLayout>
                  <c:x val="-3.556385644668448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2D-45B6-96E0-776E3C6FA566}"/>
                </c:ext>
              </c:extLst>
            </c:dLbl>
            <c:dLbl>
              <c:idx val="6"/>
              <c:layout>
                <c:manualLayout>
                  <c:x val="7.4440460782597574E-3"/>
                  <c:y val="9.7984483205569746E-3"/>
                </c:manualLayout>
              </c:layout>
              <c:showLegendKey val="0"/>
              <c:showVal val="1"/>
              <c:showCatName val="0"/>
              <c:showSerName val="0"/>
              <c:showPercent val="0"/>
              <c:showBubbleSize val="0"/>
              <c:extLst>
                <c:ext xmlns:c15="http://schemas.microsoft.com/office/drawing/2012/chart" uri="{CE6537A1-D6FC-4f65-9D91-7224C49458BB}">
                  <c15:layout>
                    <c:manualLayout>
                      <c:w val="5.0977317313631289E-2"/>
                      <c:h val="6.6393240257255362E-2"/>
                    </c:manualLayout>
                  </c15:layout>
                </c:ext>
                <c:ext xmlns:c16="http://schemas.microsoft.com/office/drawing/2014/chart" uri="{C3380CC4-5D6E-409C-BE32-E72D297353CC}">
                  <c16:uniqueId val="{0000000B-F3FF-43CC-96B3-0BA019A2CF06}"/>
                </c:ext>
              </c:extLst>
            </c:dLbl>
            <c:spPr>
              <a:noFill/>
              <a:ln>
                <a:noFill/>
              </a:ln>
              <a:effectLst/>
            </c:spPr>
            <c:txPr>
              <a:bodyPr/>
              <a:lstStyle/>
              <a:p>
                <a:pPr>
                  <a:defRPr sz="9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Tabelle1!$D$2:$D$4</c:f>
              <c:numCache>
                <c:formatCode>0%</c:formatCode>
                <c:ptCount val="3"/>
                <c:pt idx="0">
                  <c:v>0.56200000000000006</c:v>
                </c:pt>
                <c:pt idx="1">
                  <c:v>0.254</c:v>
                </c:pt>
                <c:pt idx="2">
                  <c:v>0.184</c:v>
                </c:pt>
              </c:numCache>
            </c:numRef>
          </c:val>
          <c:extLst>
            <c:ext xmlns:c16="http://schemas.microsoft.com/office/drawing/2014/chart" uri="{C3380CC4-5D6E-409C-BE32-E72D297353CC}">
              <c16:uniqueId val="{00000001-1DDB-41E0-90BB-D68D1700749F}"/>
            </c:ext>
          </c:extLst>
        </c:ser>
        <c:ser>
          <c:idx val="2"/>
          <c:order val="2"/>
          <c:tx>
            <c:strRef>
              <c:f>Tabelle1!$E$1</c:f>
              <c:strCache>
                <c:ptCount val="1"/>
                <c:pt idx="0">
                  <c:v>männlich</c:v>
                </c:pt>
              </c:strCache>
            </c:strRef>
          </c:tx>
          <c:spPr>
            <a:solidFill>
              <a:srgbClr val="9B8596"/>
            </a:solidFill>
            <a:ln w="25400">
              <a:noFill/>
            </a:ln>
          </c:spPr>
          <c:invertIfNegative val="0"/>
          <c:dLbls>
            <c:dLbl>
              <c:idx val="0"/>
              <c:layout>
                <c:manualLayout>
                  <c:x val="2.879664489610106E-3"/>
                  <c:y val="7.83863521337120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FF-43CC-96B3-0BA019A2CF06}"/>
                </c:ext>
              </c:extLst>
            </c:dLbl>
            <c:dLbl>
              <c:idx val="1"/>
              <c:layout>
                <c:manualLayout>
                  <c:x val="5.7593289792201071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3FF-43CC-96B3-0BA019A2CF06}"/>
                </c:ext>
              </c:extLst>
            </c:dLbl>
            <c:dLbl>
              <c:idx val="2"/>
              <c:layout>
                <c:manualLayout>
                  <c:x val="5.7593289792201071E-3"/>
                  <c:y val="1.56772704267427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FF-43CC-96B3-0BA019A2CF06}"/>
                </c:ext>
              </c:extLst>
            </c:dLbl>
            <c:dLbl>
              <c:idx val="3"/>
              <c:layout>
                <c:manualLayout>
                  <c:x val="-1.0558647820836328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3FF-43CC-96B3-0BA019A2CF06}"/>
                </c:ext>
              </c:extLst>
            </c:dLbl>
            <c:dLbl>
              <c:idx val="4"/>
              <c:layout>
                <c:manualLayout>
                  <c:x val="-5.75932897922016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3FF-43CC-96B3-0BA019A2CF06}"/>
                </c:ext>
              </c:extLst>
            </c:dLbl>
            <c:dLbl>
              <c:idx val="5"/>
              <c:layout>
                <c:manualLayout>
                  <c:x val="-2.879664489610185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3FF-43CC-96B3-0BA019A2CF06}"/>
                </c:ext>
              </c:extLst>
            </c:dLbl>
            <c:dLbl>
              <c:idx val="6"/>
              <c:layout>
                <c:manualLayout>
                  <c:x val="1.43983224480504E-3"/>
                  <c:y val="1.5677270426742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3FF-43CC-96B3-0BA019A2CF06}"/>
                </c:ext>
              </c:extLst>
            </c:dLbl>
            <c:spPr>
              <a:noFill/>
              <a:ln>
                <a:noFill/>
              </a:ln>
              <a:effectLst/>
            </c:spPr>
            <c:txPr>
              <a:bodyPr/>
              <a:lstStyle/>
              <a:p>
                <a:pPr>
                  <a:defRPr sz="9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Tabelle1!$E$2:$E$4</c:f>
              <c:numCache>
                <c:formatCode>0%</c:formatCode>
                <c:ptCount val="3"/>
                <c:pt idx="0">
                  <c:v>0.60199999999999998</c:v>
                </c:pt>
                <c:pt idx="1">
                  <c:v>0.20499999999999999</c:v>
                </c:pt>
                <c:pt idx="2">
                  <c:v>0.192</c:v>
                </c:pt>
              </c:numCache>
            </c:numRef>
          </c:val>
          <c:extLst>
            <c:ext xmlns:c16="http://schemas.microsoft.com/office/drawing/2014/chart" uri="{C3380CC4-5D6E-409C-BE32-E72D297353CC}">
              <c16:uniqueId val="{00000004-1AA6-4E6B-AB33-F0BE7D1FC7F4}"/>
            </c:ext>
          </c:extLst>
        </c:ser>
        <c:dLbls>
          <c:showLegendKey val="0"/>
          <c:showVal val="0"/>
          <c:showCatName val="0"/>
          <c:showSerName val="0"/>
          <c:showPercent val="0"/>
          <c:showBubbleSize val="0"/>
        </c:dLbls>
        <c:gapWidth val="150"/>
        <c:axId val="254863872"/>
        <c:axId val="254456320"/>
      </c:barChart>
      <c:catAx>
        <c:axId val="254863872"/>
        <c:scaling>
          <c:orientation val="minMax"/>
        </c:scaling>
        <c:delete val="0"/>
        <c:axPos val="b"/>
        <c:majorGridlines>
          <c:spPr>
            <a:ln>
              <a:solidFill>
                <a:schemeClr val="bg1">
                  <a:lumMod val="85000"/>
                </a:schemeClr>
              </a:solidFill>
            </a:ln>
          </c:spPr>
        </c:majorGridlines>
        <c:numFmt formatCode="General" sourceLinked="0"/>
        <c:majorTickMark val="out"/>
        <c:minorTickMark val="none"/>
        <c:tickLblPos val="nextTo"/>
        <c:txPr>
          <a:bodyPr rot="0" vert="horz"/>
          <a:lstStyle/>
          <a:p>
            <a:pPr>
              <a:defRPr sz="900"/>
            </a:pPr>
            <a:endParaRPr lang="de-DE"/>
          </a:p>
        </c:txPr>
        <c:crossAx val="254456320"/>
        <c:crosses val="autoZero"/>
        <c:auto val="1"/>
        <c:lblAlgn val="ctr"/>
        <c:lblOffset val="100"/>
        <c:noMultiLvlLbl val="0"/>
      </c:catAx>
      <c:valAx>
        <c:axId val="254456320"/>
        <c:scaling>
          <c:orientation val="minMax"/>
          <c:max val="0.99"/>
          <c:min val="0"/>
        </c:scaling>
        <c:delete val="0"/>
        <c:axPos val="l"/>
        <c:numFmt formatCode="0%" sourceLinked="1"/>
        <c:majorTickMark val="out"/>
        <c:minorTickMark val="none"/>
        <c:tickLblPos val="nextTo"/>
        <c:txPr>
          <a:bodyPr/>
          <a:lstStyle/>
          <a:p>
            <a:pPr>
              <a:defRPr sz="700"/>
            </a:pPr>
            <a:endParaRPr lang="de-DE"/>
          </a:p>
        </c:txPr>
        <c:crossAx val="254863872"/>
        <c:crosses val="autoZero"/>
        <c:crossBetween val="between"/>
        <c:majorUnit val="0.15000000000000002"/>
      </c:valAx>
    </c:plotArea>
    <c:plotVisOnly val="1"/>
    <c:dispBlanksAs val="gap"/>
    <c:showDLblsOverMax val="0"/>
  </c:chart>
  <c:txPr>
    <a:bodyPr/>
    <a:lstStyle/>
    <a:p>
      <a:pPr>
        <a:defRPr sz="1800"/>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196113768061383E-2"/>
          <c:y val="0.10976095248676072"/>
          <c:w val="0.90535657102525491"/>
          <c:h val="0.66186596551000509"/>
        </c:manualLayout>
      </c:layout>
      <c:barChart>
        <c:barDir val="col"/>
        <c:grouping val="clustered"/>
        <c:varyColors val="0"/>
        <c:ser>
          <c:idx val="0"/>
          <c:order val="0"/>
          <c:tx>
            <c:strRef>
              <c:f>Tabelle1!$C$1</c:f>
              <c:strCache>
                <c:ptCount val="1"/>
                <c:pt idx="0">
                  <c:v>Gesamt </c:v>
                </c:pt>
              </c:strCache>
            </c:strRef>
          </c:tx>
          <c:spPr>
            <a:solidFill>
              <a:srgbClr val="DDDDDD"/>
            </a:solidFill>
            <a:ln>
              <a:solidFill>
                <a:schemeClr val="bg1">
                  <a:lumMod val="75000"/>
                </a:schemeClr>
              </a:solidFill>
            </a:ln>
          </c:spPr>
          <c:invertIfNegative val="0"/>
          <c:cat>
            <c:strRef>
              <c:f>Tabelle1!$B$2:$B$4</c:f>
              <c:strCache>
                <c:ptCount val="3"/>
                <c:pt idx="0">
                  <c:v>Ja </c:v>
                </c:pt>
                <c:pt idx="1">
                  <c:v>Nein </c:v>
                </c:pt>
                <c:pt idx="2">
                  <c:v>Weiß nicht </c:v>
                </c:pt>
              </c:strCache>
            </c:strRef>
          </c:cat>
          <c:val>
            <c:numRef>
              <c:f>Tabelle1!$C$2:$C$4</c:f>
              <c:numCache>
                <c:formatCode>0%</c:formatCode>
                <c:ptCount val="3"/>
                <c:pt idx="0">
                  <c:v>0.58200000000000007</c:v>
                </c:pt>
                <c:pt idx="1">
                  <c:v>0.23</c:v>
                </c:pt>
                <c:pt idx="2">
                  <c:v>0.188</c:v>
                </c:pt>
              </c:numCache>
            </c:numRef>
          </c:val>
          <c:extLst>
            <c:ext xmlns:c16="http://schemas.microsoft.com/office/drawing/2014/chart" uri="{C3380CC4-5D6E-409C-BE32-E72D297353CC}">
              <c16:uniqueId val="{00000000-1DDB-41E0-90BB-D68D1700749F}"/>
            </c:ext>
          </c:extLst>
        </c:ser>
        <c:ser>
          <c:idx val="1"/>
          <c:order val="1"/>
          <c:tx>
            <c:strRef>
              <c:f>Tabelle1!$D$1</c:f>
              <c:strCache>
                <c:ptCount val="1"/>
                <c:pt idx="0">
                  <c:v> 16 - 24 Jahre </c:v>
                </c:pt>
              </c:strCache>
            </c:strRef>
          </c:tx>
          <c:spPr>
            <a:solidFill>
              <a:srgbClr val="95C4D1"/>
            </a:solidFill>
            <a:ln w="25400">
              <a:noFill/>
            </a:ln>
          </c:spPr>
          <c:invertIfNegative val="0"/>
          <c:dLbls>
            <c:dLbl>
              <c:idx val="0"/>
              <c:layout>
                <c:manualLayout>
                  <c:x val="-4.9962178894734886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FF-43CC-96B3-0BA019A2CF06}"/>
                </c:ext>
              </c:extLst>
            </c:dLbl>
            <c:dLbl>
              <c:idx val="1"/>
              <c:layout>
                <c:manualLayout>
                  <c:x val="1.5262221794933423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3FF-43CC-96B3-0BA019A2CF06}"/>
                </c:ext>
              </c:extLst>
            </c:dLbl>
            <c:dLbl>
              <c:idx val="2"/>
              <c:layout>
                <c:manualLayout>
                  <c:x val="-5.6729390445318575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3FF-43CC-96B3-0BA019A2CF06}"/>
                </c:ext>
              </c:extLst>
            </c:dLbl>
            <c:dLbl>
              <c:idx val="3"/>
              <c:layout>
                <c:manualLayout>
                  <c:x val="8.6389934688302399E-5"/>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3FF-43CC-96B3-0BA019A2CF06}"/>
                </c:ext>
              </c:extLst>
            </c:dLbl>
            <c:dLbl>
              <c:idx val="4"/>
              <c:layout>
                <c:manualLayout>
                  <c:x val="1.6846037264218966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3FF-43CC-96B3-0BA019A2CF06}"/>
                </c:ext>
              </c:extLst>
            </c:dLbl>
            <c:dLbl>
              <c:idx val="5"/>
              <c:layout>
                <c:manualLayout>
                  <c:x val="-3.556385644668448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2D-45B6-96E0-776E3C6FA566}"/>
                </c:ext>
              </c:extLst>
            </c:dLbl>
            <c:dLbl>
              <c:idx val="6"/>
              <c:layout>
                <c:manualLayout>
                  <c:x val="3.1244926575357893E-3"/>
                  <c:y val="1.763708353392833E-2"/>
                </c:manualLayout>
              </c:layout>
              <c:showLegendKey val="0"/>
              <c:showVal val="1"/>
              <c:showCatName val="0"/>
              <c:showSerName val="0"/>
              <c:showPercent val="0"/>
              <c:showBubbleSize val="0"/>
              <c:extLst>
                <c:ext xmlns:c15="http://schemas.microsoft.com/office/drawing/2012/chart" uri="{CE6537A1-D6FC-4f65-9D91-7224C49458BB}">
                  <c15:layout>
                    <c:manualLayout>
                      <c:w val="3.9458659355190967E-2"/>
                      <c:h val="6.6393240257255362E-2"/>
                    </c:manualLayout>
                  </c15:layout>
                </c:ext>
                <c:ext xmlns:c16="http://schemas.microsoft.com/office/drawing/2014/chart" uri="{C3380CC4-5D6E-409C-BE32-E72D297353CC}">
                  <c16:uniqueId val="{0000000B-F3FF-43CC-96B3-0BA019A2CF06}"/>
                </c:ext>
              </c:extLst>
            </c:dLbl>
            <c:spPr>
              <a:noFill/>
              <a:ln>
                <a:noFill/>
              </a:ln>
              <a:effectLst/>
            </c:spPr>
            <c:txPr>
              <a:bodyPr anchorCtr="0"/>
              <a:lstStyle/>
              <a:p>
                <a:pPr algn="ctr">
                  <a:defRPr lang="de-DE" sz="700" b="0" i="0" u="none" strike="noStrike" kern="1200" baseline="0">
                    <a:solidFill>
                      <a:srgbClr val="01447B"/>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Tabelle1!$D$2:$D$4</c:f>
              <c:numCache>
                <c:formatCode>0%</c:formatCode>
                <c:ptCount val="3"/>
                <c:pt idx="0">
                  <c:v>0.61899999999999999</c:v>
                </c:pt>
                <c:pt idx="1">
                  <c:v>0.17499999999999999</c:v>
                </c:pt>
                <c:pt idx="2">
                  <c:v>0.20600000000000002</c:v>
                </c:pt>
              </c:numCache>
            </c:numRef>
          </c:val>
          <c:extLst>
            <c:ext xmlns:c16="http://schemas.microsoft.com/office/drawing/2014/chart" uri="{C3380CC4-5D6E-409C-BE32-E72D297353CC}">
              <c16:uniqueId val="{00000001-1DDB-41E0-90BB-D68D1700749F}"/>
            </c:ext>
          </c:extLst>
        </c:ser>
        <c:ser>
          <c:idx val="2"/>
          <c:order val="2"/>
          <c:tx>
            <c:strRef>
              <c:f>Tabelle1!$E$1</c:f>
              <c:strCache>
                <c:ptCount val="1"/>
                <c:pt idx="0">
                  <c:v> 25 - 34 Jahre </c:v>
                </c:pt>
              </c:strCache>
            </c:strRef>
          </c:tx>
          <c:spPr>
            <a:solidFill>
              <a:srgbClr val="59AEC2"/>
            </a:solidFill>
            <a:ln w="25400">
              <a:noFill/>
            </a:ln>
          </c:spPr>
          <c:invertIfNegative val="0"/>
          <c:dLbls>
            <c:dLbl>
              <c:idx val="0"/>
              <c:layout>
                <c:manualLayout>
                  <c:x val="2.87966448961008E-3"/>
                  <c:y val="7.83863521337142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FF-43CC-96B3-0BA019A2CF06}"/>
                </c:ext>
              </c:extLst>
            </c:dLbl>
            <c:dLbl>
              <c:idx val="1"/>
              <c:layout>
                <c:manualLayout>
                  <c:x val="5.7593289792201071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3FF-43CC-96B3-0BA019A2CF06}"/>
                </c:ext>
              </c:extLst>
            </c:dLbl>
            <c:dLbl>
              <c:idx val="2"/>
              <c:layout>
                <c:manualLayout>
                  <c:x val="-4.3194967344151198E-3"/>
                  <c:y val="1.56772704267426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FF-43CC-96B3-0BA019A2CF06}"/>
                </c:ext>
              </c:extLst>
            </c:dLbl>
            <c:dLbl>
              <c:idx val="3"/>
              <c:layout>
                <c:manualLayout>
                  <c:x val="-1.0558647820836328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3FF-43CC-96B3-0BA019A2CF06}"/>
                </c:ext>
              </c:extLst>
            </c:dLbl>
            <c:dLbl>
              <c:idx val="4"/>
              <c:layout>
                <c:manualLayout>
                  <c:x val="1.4398322448049344E-3"/>
                  <c:y val="-7.83863521337135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3FF-43CC-96B3-0BA019A2CF06}"/>
                </c:ext>
              </c:extLst>
            </c:dLbl>
            <c:dLbl>
              <c:idx val="5"/>
              <c:layout>
                <c:manualLayout>
                  <c:x val="-2.879664489610185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3FF-43CC-96B3-0BA019A2CF06}"/>
                </c:ext>
              </c:extLst>
            </c:dLbl>
            <c:dLbl>
              <c:idx val="6"/>
              <c:layout>
                <c:manualLayout>
                  <c:x val="1.43983224480504E-3"/>
                  <c:y val="1.5677270426742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3FF-43CC-96B3-0BA019A2CF06}"/>
                </c:ext>
              </c:extLst>
            </c:dLbl>
            <c:spPr>
              <a:noFill/>
              <a:ln>
                <a:noFill/>
              </a:ln>
              <a:effectLst/>
            </c:spPr>
            <c:txPr>
              <a:bodyPr/>
              <a:lstStyle/>
              <a:p>
                <a:pPr>
                  <a:defRPr sz="7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Tabelle1!$E$2:$E$4</c:f>
              <c:numCache>
                <c:formatCode>0%</c:formatCode>
                <c:ptCount val="3"/>
                <c:pt idx="0">
                  <c:v>0.70200000000000007</c:v>
                </c:pt>
                <c:pt idx="1">
                  <c:v>0.16899999999999998</c:v>
                </c:pt>
                <c:pt idx="2">
                  <c:v>0.129</c:v>
                </c:pt>
              </c:numCache>
            </c:numRef>
          </c:val>
          <c:extLst>
            <c:ext xmlns:c16="http://schemas.microsoft.com/office/drawing/2014/chart" uri="{C3380CC4-5D6E-409C-BE32-E72D297353CC}">
              <c16:uniqueId val="{00000004-1AA6-4E6B-AB33-F0BE7D1FC7F4}"/>
            </c:ext>
          </c:extLst>
        </c:ser>
        <c:ser>
          <c:idx val="3"/>
          <c:order val="3"/>
          <c:tx>
            <c:strRef>
              <c:f>Tabelle1!$F$1</c:f>
              <c:strCache>
                <c:ptCount val="1"/>
                <c:pt idx="0">
                  <c:v> 35 - 44 Jahre </c:v>
                </c:pt>
              </c:strCache>
            </c:strRef>
          </c:tx>
          <c:spPr>
            <a:solidFill>
              <a:srgbClr val="0099B0"/>
            </a:solidFill>
          </c:spPr>
          <c:invertIfNegative val="0"/>
          <c:dLbls>
            <c:dLbl>
              <c:idx val="0"/>
              <c:layout>
                <c:manualLayout>
                  <c:x val="8.6389934688302396E-3"/>
                  <c:y val="3.91931760668560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247-4D70-A1ED-8AC008276D9A}"/>
                </c:ext>
              </c:extLst>
            </c:dLbl>
            <c:dLbl>
              <c:idx val="2"/>
              <c:layout>
                <c:manualLayout>
                  <c:x val="-1.4398322448050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247-4D70-A1ED-8AC008276D9A}"/>
                </c:ext>
              </c:extLst>
            </c:dLbl>
            <c:dLbl>
              <c:idx val="5"/>
              <c:layout>
                <c:manualLayout>
                  <c:x val="-1.43983224480504E-3"/>
                  <c:y val="9.7982940167141916E-3"/>
                </c:manualLayout>
              </c:layout>
              <c:spPr>
                <a:noFill/>
                <a:ln>
                  <a:noFill/>
                </a:ln>
                <a:effectLst/>
              </c:spPr>
              <c:txPr>
                <a:bodyPr wrap="square" lIns="38100" tIns="19050" rIns="38100" bIns="19050" anchor="ctr">
                  <a:noAutofit/>
                </a:bodyPr>
                <a:lstStyle/>
                <a:p>
                  <a:pPr>
                    <a:defRPr sz="700">
                      <a:solidFill>
                        <a:srgbClr val="01447B"/>
                      </a:solidFill>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3.2302579725892219E-2"/>
                      <c:h val="5.6869298473009172E-2"/>
                    </c:manualLayout>
                  </c15:layout>
                </c:ext>
                <c:ext xmlns:c16="http://schemas.microsoft.com/office/drawing/2014/chart" uri="{C3380CC4-5D6E-409C-BE32-E72D297353CC}">
                  <c16:uniqueId val="{00000000-CFFC-41CC-9E5E-B7DD9CAD54D2}"/>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Tabelle1!$F$2:$F$4</c:f>
              <c:numCache>
                <c:formatCode>0%</c:formatCode>
                <c:ptCount val="3"/>
                <c:pt idx="0">
                  <c:v>0.59599999999999997</c:v>
                </c:pt>
                <c:pt idx="1">
                  <c:v>0.22699999999999998</c:v>
                </c:pt>
                <c:pt idx="2">
                  <c:v>0.17699999999999999</c:v>
                </c:pt>
              </c:numCache>
            </c:numRef>
          </c:val>
          <c:extLst>
            <c:ext xmlns:c16="http://schemas.microsoft.com/office/drawing/2014/chart" uri="{C3380CC4-5D6E-409C-BE32-E72D297353CC}">
              <c16:uniqueId val="{00000000-0247-4D70-A1ED-8AC008276D9A}"/>
            </c:ext>
          </c:extLst>
        </c:ser>
        <c:ser>
          <c:idx val="4"/>
          <c:order val="4"/>
          <c:tx>
            <c:strRef>
              <c:f>Tabelle1!$G$1</c:f>
              <c:strCache>
                <c:ptCount val="1"/>
                <c:pt idx="0">
                  <c:v> 45 - 54 Jahre </c:v>
                </c:pt>
              </c:strCache>
            </c:strRef>
          </c:tx>
          <c:spPr>
            <a:solidFill>
              <a:srgbClr val="00899E"/>
            </a:solidFill>
          </c:spPr>
          <c:invertIfNegative val="0"/>
          <c:dLbls>
            <c:dLbl>
              <c:idx val="0"/>
              <c:layout>
                <c:manualLayout>
                  <c:x val="5.0394695431264904E-3"/>
                  <c:y val="7.8386352133713536E-3"/>
                </c:manualLayout>
              </c:layout>
              <c:spPr>
                <a:noFill/>
                <a:ln>
                  <a:noFill/>
                </a:ln>
                <a:effectLst/>
              </c:spPr>
              <c:txPr>
                <a:bodyPr wrap="square" lIns="38100" tIns="19050" rIns="38100" bIns="19050" anchor="ctr">
                  <a:noAutofit/>
                </a:bodyPr>
                <a:lstStyle/>
                <a:p>
                  <a:pPr>
                    <a:defRPr sz="700">
                      <a:solidFill>
                        <a:srgbClr val="01447B"/>
                      </a:solidFill>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4.7492923281203088E-2"/>
                      <c:h val="5.2949980866323493E-2"/>
                    </c:manualLayout>
                  </c15:layout>
                </c:ext>
                <c:ext xmlns:c16="http://schemas.microsoft.com/office/drawing/2014/chart" uri="{C3380CC4-5D6E-409C-BE32-E72D297353CC}">
                  <c16:uniqueId val="{00000004-0247-4D70-A1ED-8AC008276D9A}"/>
                </c:ext>
              </c:extLst>
            </c:dLbl>
            <c:dLbl>
              <c:idx val="1"/>
              <c:layout>
                <c:manualLayout>
                  <c:x val="2.87966448961008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247-4D70-A1ED-8AC008276D9A}"/>
                </c:ext>
              </c:extLst>
            </c:dLbl>
            <c:dLbl>
              <c:idx val="2"/>
              <c:layout>
                <c:manualLayout>
                  <c:x val="4.3194967344151198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247-4D70-A1ED-8AC008276D9A}"/>
                </c:ext>
              </c:extLst>
            </c:dLbl>
            <c:dLbl>
              <c:idx val="3"/>
              <c:layout>
                <c:manualLayout>
                  <c:x val="0"/>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247-4D70-A1ED-8AC008276D9A}"/>
                </c:ext>
              </c:extLst>
            </c:dLbl>
            <c:dLbl>
              <c:idx val="5"/>
              <c:layout>
                <c:manualLayout>
                  <c:x val="1.43983224480504E-3"/>
                  <c:y val="1.1757952820056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FFC-41CC-9E5E-B7DD9CAD54D2}"/>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Tabelle1!$G$2:$G$4</c:f>
              <c:numCache>
                <c:formatCode>0%</c:formatCode>
                <c:ptCount val="3"/>
                <c:pt idx="0">
                  <c:v>0.498</c:v>
                </c:pt>
                <c:pt idx="1">
                  <c:v>0.26300000000000001</c:v>
                </c:pt>
                <c:pt idx="2">
                  <c:v>0.23800000000000002</c:v>
                </c:pt>
              </c:numCache>
            </c:numRef>
          </c:val>
          <c:extLst>
            <c:ext xmlns:c16="http://schemas.microsoft.com/office/drawing/2014/chart" uri="{C3380CC4-5D6E-409C-BE32-E72D297353CC}">
              <c16:uniqueId val="{00000001-0247-4D70-A1ED-8AC008276D9A}"/>
            </c:ext>
          </c:extLst>
        </c:ser>
        <c:ser>
          <c:idx val="5"/>
          <c:order val="5"/>
          <c:tx>
            <c:strRef>
              <c:f>Tabelle1!$H$1</c:f>
              <c:strCache>
                <c:ptCount val="1"/>
                <c:pt idx="0">
                  <c:v> 55 - 64 Jahre </c:v>
                </c:pt>
              </c:strCache>
            </c:strRef>
          </c:tx>
          <c:spPr>
            <a:solidFill>
              <a:srgbClr val="007587"/>
            </a:solidFill>
          </c:spPr>
          <c:invertIfNegative val="0"/>
          <c:dLbls>
            <c:dLbl>
              <c:idx val="0"/>
              <c:layout>
                <c:manualLayout>
                  <c:x val="4.3194967344151198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247-4D70-A1ED-8AC008276D9A}"/>
                </c:ext>
              </c:extLst>
            </c:dLbl>
            <c:dLbl>
              <c:idx val="1"/>
              <c:layout>
                <c:manualLayout>
                  <c:x val="5.7593289792201071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247-4D70-A1ED-8AC008276D9A}"/>
                </c:ext>
              </c:extLst>
            </c:dLbl>
            <c:dLbl>
              <c:idx val="2"/>
              <c:layout>
                <c:manualLayout>
                  <c:x val="1.00788257136353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247-4D70-A1ED-8AC008276D9A}"/>
                </c:ext>
              </c:extLst>
            </c:dLbl>
            <c:dLbl>
              <c:idx val="3"/>
              <c:layout>
                <c:manualLayout>
                  <c:x val="2.8796644896099742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247-4D70-A1ED-8AC008276D9A}"/>
                </c:ext>
              </c:extLst>
            </c:dLbl>
            <c:dLbl>
              <c:idx val="4"/>
              <c:layout>
                <c:manualLayout>
                  <c:x val="0"/>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247-4D70-A1ED-8AC008276D9A}"/>
                </c:ext>
              </c:extLst>
            </c:dLbl>
            <c:dLbl>
              <c:idx val="5"/>
              <c:layout>
                <c:manualLayout>
                  <c:x val="2.879664489609974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247-4D70-A1ED-8AC008276D9A}"/>
                </c:ext>
              </c:extLst>
            </c:dLbl>
            <c:dLbl>
              <c:idx val="6"/>
              <c:layout>
                <c:manualLayout>
                  <c:x val="1.4398322448049344E-3"/>
                  <c:y val="3.91931760668560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47-4D70-A1ED-8AC008276D9A}"/>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Tabelle1!$H$2:$H$4</c:f>
              <c:numCache>
                <c:formatCode>0%</c:formatCode>
                <c:ptCount val="3"/>
                <c:pt idx="0">
                  <c:v>0.53900000000000003</c:v>
                </c:pt>
                <c:pt idx="1">
                  <c:v>0.27899999999999997</c:v>
                </c:pt>
                <c:pt idx="2">
                  <c:v>0.182</c:v>
                </c:pt>
              </c:numCache>
            </c:numRef>
          </c:val>
          <c:extLst>
            <c:ext xmlns:c16="http://schemas.microsoft.com/office/drawing/2014/chart" uri="{C3380CC4-5D6E-409C-BE32-E72D297353CC}">
              <c16:uniqueId val="{00000002-0247-4D70-A1ED-8AC008276D9A}"/>
            </c:ext>
          </c:extLst>
        </c:ser>
        <c:dLbls>
          <c:showLegendKey val="0"/>
          <c:showVal val="0"/>
          <c:showCatName val="0"/>
          <c:showSerName val="0"/>
          <c:showPercent val="0"/>
          <c:showBubbleSize val="0"/>
        </c:dLbls>
        <c:gapWidth val="150"/>
        <c:axId val="254863872"/>
        <c:axId val="254456320"/>
      </c:barChart>
      <c:catAx>
        <c:axId val="254863872"/>
        <c:scaling>
          <c:orientation val="minMax"/>
        </c:scaling>
        <c:delete val="0"/>
        <c:axPos val="b"/>
        <c:majorGridlines>
          <c:spPr>
            <a:ln>
              <a:solidFill>
                <a:schemeClr val="bg1">
                  <a:lumMod val="85000"/>
                </a:schemeClr>
              </a:solidFill>
            </a:ln>
          </c:spPr>
        </c:majorGridlines>
        <c:numFmt formatCode="General" sourceLinked="0"/>
        <c:majorTickMark val="out"/>
        <c:minorTickMark val="none"/>
        <c:tickLblPos val="nextTo"/>
        <c:txPr>
          <a:bodyPr rot="0" vert="horz"/>
          <a:lstStyle/>
          <a:p>
            <a:pPr>
              <a:defRPr sz="900"/>
            </a:pPr>
            <a:endParaRPr lang="de-DE"/>
          </a:p>
        </c:txPr>
        <c:crossAx val="254456320"/>
        <c:crosses val="autoZero"/>
        <c:auto val="1"/>
        <c:lblAlgn val="ctr"/>
        <c:lblOffset val="100"/>
        <c:noMultiLvlLbl val="0"/>
      </c:catAx>
      <c:valAx>
        <c:axId val="254456320"/>
        <c:scaling>
          <c:orientation val="minMax"/>
          <c:max val="0.99"/>
          <c:min val="0"/>
        </c:scaling>
        <c:delete val="0"/>
        <c:axPos val="l"/>
        <c:numFmt formatCode="0%" sourceLinked="1"/>
        <c:majorTickMark val="out"/>
        <c:minorTickMark val="none"/>
        <c:tickLblPos val="nextTo"/>
        <c:txPr>
          <a:bodyPr/>
          <a:lstStyle/>
          <a:p>
            <a:pPr>
              <a:defRPr sz="700"/>
            </a:pPr>
            <a:endParaRPr lang="de-DE"/>
          </a:p>
        </c:txPr>
        <c:crossAx val="254863872"/>
        <c:crosses val="autoZero"/>
        <c:crossBetween val="between"/>
        <c:majorUnit val="0.15000000000000002"/>
      </c:valAx>
    </c:plotArea>
    <c:plotVisOnly val="1"/>
    <c:dispBlanksAs val="gap"/>
    <c:showDLblsOverMax val="0"/>
  </c:chart>
  <c:txPr>
    <a:bodyPr/>
    <a:lstStyle/>
    <a:p>
      <a:pPr>
        <a:defRPr sz="1800"/>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324716822508942"/>
          <c:y val="4.290449223546931E-3"/>
          <c:w val="0.54392961312756294"/>
          <c:h val="0.88653788787603505"/>
        </c:manualLayout>
      </c:layout>
      <c:pieChart>
        <c:varyColors val="1"/>
        <c:ser>
          <c:idx val="0"/>
          <c:order val="0"/>
          <c:tx>
            <c:strRef>
              <c:f>Tabelle1!$B$1</c:f>
              <c:strCache>
                <c:ptCount val="1"/>
                <c:pt idx="0">
                  <c:v>Künstliche Intelligenz als automatisierte Zweitmeinung </c:v>
                </c:pt>
              </c:strCache>
            </c:strRef>
          </c:tx>
          <c:explosion val="2"/>
          <c:dPt>
            <c:idx val="0"/>
            <c:bubble3D val="0"/>
            <c:spPr>
              <a:solidFill>
                <a:srgbClr val="01447B"/>
              </a:solidFill>
              <a:ln>
                <a:noFill/>
              </a:ln>
              <a:effectLst/>
            </c:spPr>
            <c:extLst>
              <c:ext xmlns:c16="http://schemas.microsoft.com/office/drawing/2014/chart" uri="{C3380CC4-5D6E-409C-BE32-E72D297353CC}">
                <c16:uniqueId val="{00000001-51BC-470F-BA1F-87685AA80339}"/>
              </c:ext>
            </c:extLst>
          </c:dPt>
          <c:dPt>
            <c:idx val="1"/>
            <c:bubble3D val="0"/>
            <c:spPr>
              <a:solidFill>
                <a:srgbClr val="F2963F"/>
              </a:solidFill>
              <a:ln>
                <a:noFill/>
              </a:ln>
              <a:effectLst/>
            </c:spPr>
            <c:extLst>
              <c:ext xmlns:c16="http://schemas.microsoft.com/office/drawing/2014/chart" uri="{C3380CC4-5D6E-409C-BE32-E72D297353CC}">
                <c16:uniqueId val="{00000003-51BC-470F-BA1F-87685AA80339}"/>
              </c:ext>
            </c:extLst>
          </c:dPt>
          <c:dPt>
            <c:idx val="2"/>
            <c:bubble3D val="0"/>
            <c:explosion val="1"/>
            <c:spPr>
              <a:solidFill>
                <a:schemeClr val="bg1">
                  <a:lumMod val="75000"/>
                </a:schemeClr>
              </a:solidFill>
              <a:ln>
                <a:noFill/>
              </a:ln>
              <a:effectLst/>
            </c:spPr>
            <c:extLst>
              <c:ext xmlns:c16="http://schemas.microsoft.com/office/drawing/2014/chart" uri="{C3380CC4-5D6E-409C-BE32-E72D297353CC}">
                <c16:uniqueId val="{00000005-51BC-470F-BA1F-87685AA80339}"/>
              </c:ext>
            </c:extLst>
          </c:dPt>
          <c:dPt>
            <c:idx val="3"/>
            <c:bubble3D val="0"/>
            <c:spPr>
              <a:solidFill>
                <a:srgbClr val="C0C0C0"/>
              </a:solidFill>
              <a:ln>
                <a:noFill/>
              </a:ln>
              <a:effectLst/>
            </c:spPr>
            <c:extLst>
              <c:ext xmlns:c16="http://schemas.microsoft.com/office/drawing/2014/chart" uri="{C3380CC4-5D6E-409C-BE32-E72D297353CC}">
                <c16:uniqueId val="{00000007-51BC-470F-BA1F-87685AA80339}"/>
              </c:ext>
            </c:extLst>
          </c:dPt>
          <c:dPt>
            <c:idx val="4"/>
            <c:bubble3D val="0"/>
            <c:spPr>
              <a:solidFill>
                <a:schemeClr val="accent4">
                  <a:lumMod val="60000"/>
                </a:schemeClr>
              </a:solidFill>
              <a:ln>
                <a:noFill/>
              </a:ln>
              <a:effectLst/>
            </c:spPr>
            <c:extLst>
              <c:ext xmlns:c16="http://schemas.microsoft.com/office/drawing/2014/chart" uri="{C3380CC4-5D6E-409C-BE32-E72D297353CC}">
                <c16:uniqueId val="{00000009-51BC-470F-BA1F-87685AA80339}"/>
              </c:ext>
            </c:extLst>
          </c:dPt>
          <c:dPt>
            <c:idx val="5"/>
            <c:bubble3D val="0"/>
            <c:spPr>
              <a:solidFill>
                <a:schemeClr val="accent6">
                  <a:lumMod val="60000"/>
                </a:schemeClr>
              </a:solidFill>
              <a:ln>
                <a:noFill/>
              </a:ln>
              <a:effectLst/>
            </c:spPr>
            <c:extLst>
              <c:ext xmlns:c16="http://schemas.microsoft.com/office/drawing/2014/chart" uri="{C3380CC4-5D6E-409C-BE32-E72D297353CC}">
                <c16:uniqueId val="{0000000B-51BC-470F-BA1F-87685AA80339}"/>
              </c:ext>
            </c:extLst>
          </c:dPt>
          <c:dPt>
            <c:idx val="6"/>
            <c:bubble3D val="0"/>
            <c:spPr>
              <a:solidFill>
                <a:schemeClr val="bg2"/>
              </a:solidFill>
              <a:ln>
                <a:noFill/>
              </a:ln>
              <a:effectLst/>
            </c:spPr>
            <c:extLst>
              <c:ext xmlns:c16="http://schemas.microsoft.com/office/drawing/2014/chart" uri="{C3380CC4-5D6E-409C-BE32-E72D297353CC}">
                <c16:uniqueId val="{0000000D-51BC-470F-BA1F-87685AA80339}"/>
              </c:ext>
            </c:extLst>
          </c:dPt>
          <c:dLbls>
            <c:dLbl>
              <c:idx val="0"/>
              <c:layout>
                <c:manualLayout>
                  <c:x val="-0.16743744890700371"/>
                  <c:y val="-0.1952904380751355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1BC-470F-BA1F-87685AA80339}"/>
                </c:ext>
              </c:extLst>
            </c:dLbl>
            <c:dLbl>
              <c:idx val="2"/>
              <c:layout>
                <c:manualLayout>
                  <c:x val="0.11869846136498929"/>
                  <c:y val="0.16551640961695749"/>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1BC-470F-BA1F-87685AA80339}"/>
                </c:ext>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extLst>
                <c:ext xmlns:c16="http://schemas.microsoft.com/office/drawing/2014/chart" uri="{C3380CC4-5D6E-409C-BE32-E72D297353CC}">
                  <c16:uniqueId val="{00000007-51BC-470F-BA1F-87685AA8033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Tabelle1!$A$2:$A$4</c:f>
              <c:strCache>
                <c:ptCount val="3"/>
                <c:pt idx="0">
                  <c:v>Ja </c:v>
                </c:pt>
                <c:pt idx="1">
                  <c:v>Nein </c:v>
                </c:pt>
                <c:pt idx="2">
                  <c:v>Weiß nicht </c:v>
                </c:pt>
              </c:strCache>
            </c:strRef>
          </c:cat>
          <c:val>
            <c:numRef>
              <c:f>Tabelle1!$B$2:$B$4</c:f>
              <c:numCache>
                <c:formatCode>0%</c:formatCode>
                <c:ptCount val="3"/>
                <c:pt idx="0">
                  <c:v>0.57299999999999995</c:v>
                </c:pt>
                <c:pt idx="1">
                  <c:v>0.222</c:v>
                </c:pt>
                <c:pt idx="2">
                  <c:v>0.20499999999999999</c:v>
                </c:pt>
              </c:numCache>
            </c:numRef>
          </c:val>
          <c:extLst>
            <c:ext xmlns:c16="http://schemas.microsoft.com/office/drawing/2014/chart" uri="{C3380CC4-5D6E-409C-BE32-E72D297353CC}">
              <c16:uniqueId val="{0000000E-51BC-470F-BA1F-87685AA80339}"/>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20634834106326491"/>
          <c:y val="0.88902432144180732"/>
          <c:w val="0.62763610842576356"/>
          <c:h val="0.1061078767580284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zero"/>
    <c:showDLblsOverMax val="0"/>
  </c:chart>
  <c:spPr>
    <a:noFill/>
    <a:ln w="9525" cap="flat" cmpd="sng" algn="ctr">
      <a:noFill/>
      <a:prstDash val="solid"/>
    </a:ln>
    <a:effectLst/>
  </c:spPr>
  <c:txPr>
    <a:bodyPr/>
    <a:lstStyle/>
    <a:p>
      <a:pPr>
        <a:defRPr sz="1800"/>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316449278451311E-2"/>
          <c:y val="0.10976095248676071"/>
          <c:w val="0.90535657102525491"/>
          <c:h val="0.66186596551000509"/>
        </c:manualLayout>
      </c:layout>
      <c:barChart>
        <c:barDir val="col"/>
        <c:grouping val="clustered"/>
        <c:varyColors val="0"/>
        <c:ser>
          <c:idx val="0"/>
          <c:order val="0"/>
          <c:tx>
            <c:strRef>
              <c:f>Tabelle1!$C$1</c:f>
              <c:strCache>
                <c:ptCount val="1"/>
                <c:pt idx="0">
                  <c:v>Gesamt </c:v>
                </c:pt>
              </c:strCache>
            </c:strRef>
          </c:tx>
          <c:spPr>
            <a:solidFill>
              <a:schemeClr val="bg1">
                <a:lumMod val="85000"/>
              </a:schemeClr>
            </a:solidFill>
            <a:ln>
              <a:solidFill>
                <a:schemeClr val="bg1">
                  <a:lumMod val="75000"/>
                </a:schemeClr>
              </a:solidFill>
            </a:ln>
          </c:spPr>
          <c:invertIfNegative val="0"/>
          <c:cat>
            <c:strRef>
              <c:f>Tabelle1!$B$2:$B$4</c:f>
              <c:strCache>
                <c:ptCount val="3"/>
                <c:pt idx="0">
                  <c:v>Ja </c:v>
                </c:pt>
                <c:pt idx="1">
                  <c:v>Nein </c:v>
                </c:pt>
                <c:pt idx="2">
                  <c:v>Weiß nicht </c:v>
                </c:pt>
              </c:strCache>
            </c:strRef>
          </c:cat>
          <c:val>
            <c:numRef>
              <c:f>Tabelle1!$C$2:$C$4</c:f>
              <c:numCache>
                <c:formatCode>0%</c:formatCode>
                <c:ptCount val="3"/>
                <c:pt idx="0">
                  <c:v>0.57299999999999995</c:v>
                </c:pt>
                <c:pt idx="1">
                  <c:v>0.222</c:v>
                </c:pt>
                <c:pt idx="2">
                  <c:v>0.20499999999999999</c:v>
                </c:pt>
              </c:numCache>
            </c:numRef>
          </c:val>
          <c:extLst>
            <c:ext xmlns:c16="http://schemas.microsoft.com/office/drawing/2014/chart" uri="{C3380CC4-5D6E-409C-BE32-E72D297353CC}">
              <c16:uniqueId val="{00000000-1DDB-41E0-90BB-D68D1700749F}"/>
            </c:ext>
          </c:extLst>
        </c:ser>
        <c:ser>
          <c:idx val="1"/>
          <c:order val="1"/>
          <c:tx>
            <c:strRef>
              <c:f>Tabelle1!$D$1</c:f>
              <c:strCache>
                <c:ptCount val="1"/>
                <c:pt idx="0">
                  <c:v>weiblich</c:v>
                </c:pt>
              </c:strCache>
            </c:strRef>
          </c:tx>
          <c:spPr>
            <a:solidFill>
              <a:srgbClr val="BCA2B6"/>
            </a:solidFill>
            <a:ln w="25400">
              <a:noFill/>
            </a:ln>
          </c:spPr>
          <c:invertIfNegative val="0"/>
          <c:dLbls>
            <c:dLbl>
              <c:idx val="0"/>
              <c:layout>
                <c:manualLayout>
                  <c:x val="3.6427755793567509E-3"/>
                  <c:y val="1.1757952820056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FF-43CC-96B3-0BA019A2CF06}"/>
                </c:ext>
              </c:extLst>
            </c:dLbl>
            <c:dLbl>
              <c:idx val="1"/>
              <c:layout>
                <c:manualLayout>
                  <c:x val="1.5262221794933423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3FF-43CC-96B3-0BA019A2CF06}"/>
                </c:ext>
              </c:extLst>
            </c:dLbl>
            <c:dLbl>
              <c:idx val="2"/>
              <c:layout>
                <c:manualLayout>
                  <c:x val="-5.6729390445318575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3FF-43CC-96B3-0BA019A2CF06}"/>
                </c:ext>
              </c:extLst>
            </c:dLbl>
            <c:dLbl>
              <c:idx val="3"/>
              <c:layout>
                <c:manualLayout>
                  <c:x val="8.6389934688302399E-5"/>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3FF-43CC-96B3-0BA019A2CF06}"/>
                </c:ext>
              </c:extLst>
            </c:dLbl>
            <c:dLbl>
              <c:idx val="4"/>
              <c:layout>
                <c:manualLayout>
                  <c:x val="1.6846037264218966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3FF-43CC-96B3-0BA019A2CF06}"/>
                </c:ext>
              </c:extLst>
            </c:dLbl>
            <c:dLbl>
              <c:idx val="5"/>
              <c:layout>
                <c:manualLayout>
                  <c:x val="-3.556385644668448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2D-45B6-96E0-776E3C6FA566}"/>
                </c:ext>
              </c:extLst>
            </c:dLbl>
            <c:dLbl>
              <c:idx val="6"/>
              <c:layout>
                <c:manualLayout>
                  <c:x val="7.4440460782597574E-3"/>
                  <c:y val="9.7984483205569746E-3"/>
                </c:manualLayout>
              </c:layout>
              <c:showLegendKey val="0"/>
              <c:showVal val="1"/>
              <c:showCatName val="0"/>
              <c:showSerName val="0"/>
              <c:showPercent val="0"/>
              <c:showBubbleSize val="0"/>
              <c:extLst>
                <c:ext xmlns:c15="http://schemas.microsoft.com/office/drawing/2012/chart" uri="{CE6537A1-D6FC-4f65-9D91-7224C49458BB}">
                  <c15:layout>
                    <c:manualLayout>
                      <c:w val="5.0977317313631289E-2"/>
                      <c:h val="6.6393240257255362E-2"/>
                    </c:manualLayout>
                  </c15:layout>
                </c:ext>
                <c:ext xmlns:c16="http://schemas.microsoft.com/office/drawing/2014/chart" uri="{C3380CC4-5D6E-409C-BE32-E72D297353CC}">
                  <c16:uniqueId val="{0000000B-F3FF-43CC-96B3-0BA019A2CF06}"/>
                </c:ext>
              </c:extLst>
            </c:dLbl>
            <c:spPr>
              <a:noFill/>
              <a:ln>
                <a:noFill/>
              </a:ln>
              <a:effectLst/>
            </c:spPr>
            <c:txPr>
              <a:bodyPr/>
              <a:lstStyle/>
              <a:p>
                <a:pPr>
                  <a:defRPr sz="9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Tabelle1!$D$2:$D$4</c:f>
              <c:numCache>
                <c:formatCode>0%</c:formatCode>
                <c:ptCount val="3"/>
                <c:pt idx="0">
                  <c:v>0.53</c:v>
                </c:pt>
                <c:pt idx="1">
                  <c:v>0.215</c:v>
                </c:pt>
                <c:pt idx="2">
                  <c:v>0.254</c:v>
                </c:pt>
              </c:numCache>
            </c:numRef>
          </c:val>
          <c:extLst>
            <c:ext xmlns:c16="http://schemas.microsoft.com/office/drawing/2014/chart" uri="{C3380CC4-5D6E-409C-BE32-E72D297353CC}">
              <c16:uniqueId val="{00000001-1DDB-41E0-90BB-D68D1700749F}"/>
            </c:ext>
          </c:extLst>
        </c:ser>
        <c:ser>
          <c:idx val="2"/>
          <c:order val="2"/>
          <c:tx>
            <c:strRef>
              <c:f>Tabelle1!$E$1</c:f>
              <c:strCache>
                <c:ptCount val="1"/>
                <c:pt idx="0">
                  <c:v>männlich</c:v>
                </c:pt>
              </c:strCache>
            </c:strRef>
          </c:tx>
          <c:spPr>
            <a:solidFill>
              <a:srgbClr val="9B8596"/>
            </a:solidFill>
            <a:ln w="25400">
              <a:noFill/>
            </a:ln>
          </c:spPr>
          <c:invertIfNegative val="0"/>
          <c:dLbls>
            <c:dLbl>
              <c:idx val="0"/>
              <c:layout>
                <c:manualLayout>
                  <c:x val="2.879664489610106E-3"/>
                  <c:y val="7.83863521337120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FF-43CC-96B3-0BA019A2CF06}"/>
                </c:ext>
              </c:extLst>
            </c:dLbl>
            <c:dLbl>
              <c:idx val="1"/>
              <c:layout>
                <c:manualLayout>
                  <c:x val="5.7593289792201071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3FF-43CC-96B3-0BA019A2CF06}"/>
                </c:ext>
              </c:extLst>
            </c:dLbl>
            <c:dLbl>
              <c:idx val="2"/>
              <c:layout>
                <c:manualLayout>
                  <c:x val="5.7593289792201071E-3"/>
                  <c:y val="1.56772704267427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FF-43CC-96B3-0BA019A2CF06}"/>
                </c:ext>
              </c:extLst>
            </c:dLbl>
            <c:dLbl>
              <c:idx val="3"/>
              <c:layout>
                <c:manualLayout>
                  <c:x val="-1.0558647820836328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3FF-43CC-96B3-0BA019A2CF06}"/>
                </c:ext>
              </c:extLst>
            </c:dLbl>
            <c:dLbl>
              <c:idx val="4"/>
              <c:layout>
                <c:manualLayout>
                  <c:x val="-5.75932897922016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3FF-43CC-96B3-0BA019A2CF06}"/>
                </c:ext>
              </c:extLst>
            </c:dLbl>
            <c:dLbl>
              <c:idx val="5"/>
              <c:layout>
                <c:manualLayout>
                  <c:x val="-2.879664489610185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3FF-43CC-96B3-0BA019A2CF06}"/>
                </c:ext>
              </c:extLst>
            </c:dLbl>
            <c:dLbl>
              <c:idx val="6"/>
              <c:layout>
                <c:manualLayout>
                  <c:x val="1.43983224480504E-3"/>
                  <c:y val="1.5677270426742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3FF-43CC-96B3-0BA019A2CF06}"/>
                </c:ext>
              </c:extLst>
            </c:dLbl>
            <c:spPr>
              <a:noFill/>
              <a:ln>
                <a:noFill/>
              </a:ln>
              <a:effectLst/>
            </c:spPr>
            <c:txPr>
              <a:bodyPr/>
              <a:lstStyle/>
              <a:p>
                <a:pPr>
                  <a:defRPr sz="9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Tabelle1!$E$2:$E$4</c:f>
              <c:numCache>
                <c:formatCode>0%</c:formatCode>
                <c:ptCount val="3"/>
                <c:pt idx="0">
                  <c:v>0.61499999999999999</c:v>
                </c:pt>
                <c:pt idx="1">
                  <c:v>0.22800000000000001</c:v>
                </c:pt>
                <c:pt idx="2">
                  <c:v>0.157</c:v>
                </c:pt>
              </c:numCache>
            </c:numRef>
          </c:val>
          <c:extLst>
            <c:ext xmlns:c16="http://schemas.microsoft.com/office/drawing/2014/chart" uri="{C3380CC4-5D6E-409C-BE32-E72D297353CC}">
              <c16:uniqueId val="{00000004-1AA6-4E6B-AB33-F0BE7D1FC7F4}"/>
            </c:ext>
          </c:extLst>
        </c:ser>
        <c:dLbls>
          <c:showLegendKey val="0"/>
          <c:showVal val="0"/>
          <c:showCatName val="0"/>
          <c:showSerName val="0"/>
          <c:showPercent val="0"/>
          <c:showBubbleSize val="0"/>
        </c:dLbls>
        <c:gapWidth val="150"/>
        <c:axId val="254863872"/>
        <c:axId val="254456320"/>
      </c:barChart>
      <c:catAx>
        <c:axId val="254863872"/>
        <c:scaling>
          <c:orientation val="minMax"/>
        </c:scaling>
        <c:delete val="0"/>
        <c:axPos val="b"/>
        <c:majorGridlines>
          <c:spPr>
            <a:ln>
              <a:solidFill>
                <a:schemeClr val="bg1">
                  <a:lumMod val="85000"/>
                </a:schemeClr>
              </a:solidFill>
            </a:ln>
          </c:spPr>
        </c:majorGridlines>
        <c:numFmt formatCode="General" sourceLinked="0"/>
        <c:majorTickMark val="out"/>
        <c:minorTickMark val="none"/>
        <c:tickLblPos val="nextTo"/>
        <c:txPr>
          <a:bodyPr rot="0" vert="horz"/>
          <a:lstStyle/>
          <a:p>
            <a:pPr>
              <a:defRPr sz="900"/>
            </a:pPr>
            <a:endParaRPr lang="de-DE"/>
          </a:p>
        </c:txPr>
        <c:crossAx val="254456320"/>
        <c:crosses val="autoZero"/>
        <c:auto val="1"/>
        <c:lblAlgn val="ctr"/>
        <c:lblOffset val="100"/>
        <c:noMultiLvlLbl val="0"/>
      </c:catAx>
      <c:valAx>
        <c:axId val="254456320"/>
        <c:scaling>
          <c:orientation val="minMax"/>
          <c:max val="0.99"/>
          <c:min val="0"/>
        </c:scaling>
        <c:delete val="0"/>
        <c:axPos val="l"/>
        <c:numFmt formatCode="0%" sourceLinked="1"/>
        <c:majorTickMark val="out"/>
        <c:minorTickMark val="none"/>
        <c:tickLblPos val="nextTo"/>
        <c:txPr>
          <a:bodyPr/>
          <a:lstStyle/>
          <a:p>
            <a:pPr>
              <a:defRPr sz="700"/>
            </a:pPr>
            <a:endParaRPr lang="de-DE"/>
          </a:p>
        </c:txPr>
        <c:crossAx val="254863872"/>
        <c:crosses val="autoZero"/>
        <c:crossBetween val="between"/>
        <c:majorUnit val="0.15000000000000002"/>
      </c:valAx>
    </c:plotArea>
    <c:plotVisOnly val="1"/>
    <c:dispBlanksAs val="gap"/>
    <c:showDLblsOverMax val="0"/>
  </c:chart>
  <c:txPr>
    <a:bodyPr/>
    <a:lstStyle/>
    <a:p>
      <a:pPr>
        <a:defRPr sz="1800"/>
      </a:pPr>
      <a:endParaRPr lang="de-D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196113768061383E-2"/>
          <c:y val="0.10976095248676072"/>
          <c:w val="0.90535657102525491"/>
          <c:h val="0.66186596551000509"/>
        </c:manualLayout>
      </c:layout>
      <c:barChart>
        <c:barDir val="col"/>
        <c:grouping val="clustered"/>
        <c:varyColors val="0"/>
        <c:ser>
          <c:idx val="0"/>
          <c:order val="0"/>
          <c:tx>
            <c:strRef>
              <c:f>Tabelle1!$C$1</c:f>
              <c:strCache>
                <c:ptCount val="1"/>
                <c:pt idx="0">
                  <c:v>Gesamt </c:v>
                </c:pt>
              </c:strCache>
            </c:strRef>
          </c:tx>
          <c:spPr>
            <a:solidFill>
              <a:srgbClr val="DDDDDD"/>
            </a:solidFill>
            <a:ln>
              <a:solidFill>
                <a:schemeClr val="bg1">
                  <a:lumMod val="75000"/>
                </a:schemeClr>
              </a:solidFill>
            </a:ln>
          </c:spPr>
          <c:invertIfNegative val="0"/>
          <c:cat>
            <c:strRef>
              <c:f>Tabelle1!$B$2:$B$4</c:f>
              <c:strCache>
                <c:ptCount val="3"/>
                <c:pt idx="0">
                  <c:v>Ja </c:v>
                </c:pt>
                <c:pt idx="1">
                  <c:v>Nein </c:v>
                </c:pt>
                <c:pt idx="2">
                  <c:v>Weiß nicht </c:v>
                </c:pt>
              </c:strCache>
            </c:strRef>
          </c:cat>
          <c:val>
            <c:numRef>
              <c:f>Tabelle1!$C$2:$C$4</c:f>
              <c:numCache>
                <c:formatCode>0%</c:formatCode>
                <c:ptCount val="3"/>
                <c:pt idx="0">
                  <c:v>0.57299999999999995</c:v>
                </c:pt>
                <c:pt idx="1">
                  <c:v>0.222</c:v>
                </c:pt>
                <c:pt idx="2">
                  <c:v>0.20499999999999999</c:v>
                </c:pt>
              </c:numCache>
            </c:numRef>
          </c:val>
          <c:extLst>
            <c:ext xmlns:c16="http://schemas.microsoft.com/office/drawing/2014/chart" uri="{C3380CC4-5D6E-409C-BE32-E72D297353CC}">
              <c16:uniqueId val="{00000000-1DDB-41E0-90BB-D68D1700749F}"/>
            </c:ext>
          </c:extLst>
        </c:ser>
        <c:ser>
          <c:idx val="1"/>
          <c:order val="1"/>
          <c:tx>
            <c:strRef>
              <c:f>Tabelle1!$D$1</c:f>
              <c:strCache>
                <c:ptCount val="1"/>
                <c:pt idx="0">
                  <c:v> 16 - 24 Jahre </c:v>
                </c:pt>
              </c:strCache>
            </c:strRef>
          </c:tx>
          <c:spPr>
            <a:solidFill>
              <a:srgbClr val="95C4D1"/>
            </a:solidFill>
            <a:ln w="25400">
              <a:noFill/>
            </a:ln>
          </c:spPr>
          <c:invertIfNegative val="0"/>
          <c:dLbls>
            <c:dLbl>
              <c:idx val="0"/>
              <c:layout>
                <c:manualLayout>
                  <c:x val="-4.9962178894734886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FF-43CC-96B3-0BA019A2CF06}"/>
                </c:ext>
              </c:extLst>
            </c:dLbl>
            <c:dLbl>
              <c:idx val="1"/>
              <c:layout>
                <c:manualLayout>
                  <c:x val="1.5262221794933423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3FF-43CC-96B3-0BA019A2CF06}"/>
                </c:ext>
              </c:extLst>
            </c:dLbl>
            <c:dLbl>
              <c:idx val="2"/>
              <c:layout>
                <c:manualLayout>
                  <c:x val="-5.6729390445318575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3FF-43CC-96B3-0BA019A2CF06}"/>
                </c:ext>
              </c:extLst>
            </c:dLbl>
            <c:dLbl>
              <c:idx val="3"/>
              <c:layout>
                <c:manualLayout>
                  <c:x val="8.6389934688302399E-5"/>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3FF-43CC-96B3-0BA019A2CF06}"/>
                </c:ext>
              </c:extLst>
            </c:dLbl>
            <c:dLbl>
              <c:idx val="4"/>
              <c:layout>
                <c:manualLayout>
                  <c:x val="1.6846037264218966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3FF-43CC-96B3-0BA019A2CF06}"/>
                </c:ext>
              </c:extLst>
            </c:dLbl>
            <c:dLbl>
              <c:idx val="5"/>
              <c:layout>
                <c:manualLayout>
                  <c:x val="-3.556385644668448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F2D-45B6-96E0-776E3C6FA566}"/>
                </c:ext>
              </c:extLst>
            </c:dLbl>
            <c:dLbl>
              <c:idx val="6"/>
              <c:layout>
                <c:manualLayout>
                  <c:x val="3.1244926575357893E-3"/>
                  <c:y val="1.763708353392833E-2"/>
                </c:manualLayout>
              </c:layout>
              <c:showLegendKey val="0"/>
              <c:showVal val="1"/>
              <c:showCatName val="0"/>
              <c:showSerName val="0"/>
              <c:showPercent val="0"/>
              <c:showBubbleSize val="0"/>
              <c:extLst>
                <c:ext xmlns:c15="http://schemas.microsoft.com/office/drawing/2012/chart" uri="{CE6537A1-D6FC-4f65-9D91-7224C49458BB}">
                  <c15:layout>
                    <c:manualLayout>
                      <c:w val="3.9458659355190967E-2"/>
                      <c:h val="6.6393240257255362E-2"/>
                    </c:manualLayout>
                  </c15:layout>
                </c:ext>
                <c:ext xmlns:c16="http://schemas.microsoft.com/office/drawing/2014/chart" uri="{C3380CC4-5D6E-409C-BE32-E72D297353CC}">
                  <c16:uniqueId val="{0000000B-F3FF-43CC-96B3-0BA019A2CF06}"/>
                </c:ext>
              </c:extLst>
            </c:dLbl>
            <c:spPr>
              <a:noFill/>
              <a:ln>
                <a:noFill/>
              </a:ln>
              <a:effectLst/>
            </c:spPr>
            <c:txPr>
              <a:bodyPr anchorCtr="0"/>
              <a:lstStyle/>
              <a:p>
                <a:pPr algn="ctr">
                  <a:defRPr lang="de-DE" sz="700" b="0" i="0" u="none" strike="noStrike" kern="1200" baseline="0">
                    <a:solidFill>
                      <a:srgbClr val="01447B"/>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Tabelle1!$D$2:$D$4</c:f>
              <c:numCache>
                <c:formatCode>0%</c:formatCode>
                <c:ptCount val="3"/>
                <c:pt idx="0">
                  <c:v>0.69499999999999995</c:v>
                </c:pt>
                <c:pt idx="1">
                  <c:v>0.157</c:v>
                </c:pt>
                <c:pt idx="2">
                  <c:v>0.14800000000000002</c:v>
                </c:pt>
              </c:numCache>
            </c:numRef>
          </c:val>
          <c:extLst>
            <c:ext xmlns:c16="http://schemas.microsoft.com/office/drawing/2014/chart" uri="{C3380CC4-5D6E-409C-BE32-E72D297353CC}">
              <c16:uniqueId val="{00000001-1DDB-41E0-90BB-D68D1700749F}"/>
            </c:ext>
          </c:extLst>
        </c:ser>
        <c:ser>
          <c:idx val="2"/>
          <c:order val="2"/>
          <c:tx>
            <c:strRef>
              <c:f>Tabelle1!$E$1</c:f>
              <c:strCache>
                <c:ptCount val="1"/>
                <c:pt idx="0">
                  <c:v> 25 - 34 Jahre </c:v>
                </c:pt>
              </c:strCache>
            </c:strRef>
          </c:tx>
          <c:spPr>
            <a:solidFill>
              <a:srgbClr val="59AEC2"/>
            </a:solidFill>
            <a:ln w="25400">
              <a:noFill/>
            </a:ln>
          </c:spPr>
          <c:invertIfNegative val="0"/>
          <c:dLbls>
            <c:dLbl>
              <c:idx val="0"/>
              <c:layout>
                <c:manualLayout>
                  <c:x val="2.87966448961008E-3"/>
                  <c:y val="7.83863521337142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3FF-43CC-96B3-0BA019A2CF06}"/>
                </c:ext>
              </c:extLst>
            </c:dLbl>
            <c:dLbl>
              <c:idx val="1"/>
              <c:layout>
                <c:manualLayout>
                  <c:x val="5.7593289792201071E-3"/>
                  <c:y val="3.91931760668574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3FF-43CC-96B3-0BA019A2CF06}"/>
                </c:ext>
              </c:extLst>
            </c:dLbl>
            <c:dLbl>
              <c:idx val="2"/>
              <c:layout>
                <c:manualLayout>
                  <c:x val="-4.3194967344151198E-3"/>
                  <c:y val="1.56772704267426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FF-43CC-96B3-0BA019A2CF06}"/>
                </c:ext>
              </c:extLst>
            </c:dLbl>
            <c:dLbl>
              <c:idx val="3"/>
              <c:layout>
                <c:manualLayout>
                  <c:x val="-1.0558647820836328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3FF-43CC-96B3-0BA019A2CF06}"/>
                </c:ext>
              </c:extLst>
            </c:dLbl>
            <c:dLbl>
              <c:idx val="4"/>
              <c:layout>
                <c:manualLayout>
                  <c:x val="1.4398322448049344E-3"/>
                  <c:y val="-7.83863521337135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3FF-43CC-96B3-0BA019A2CF06}"/>
                </c:ext>
              </c:extLst>
            </c:dLbl>
            <c:dLbl>
              <c:idx val="5"/>
              <c:layout>
                <c:manualLayout>
                  <c:x val="-2.879664489610185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3FF-43CC-96B3-0BA019A2CF06}"/>
                </c:ext>
              </c:extLst>
            </c:dLbl>
            <c:dLbl>
              <c:idx val="6"/>
              <c:layout>
                <c:manualLayout>
                  <c:x val="1.43983224480504E-3"/>
                  <c:y val="1.56772704267426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3FF-43CC-96B3-0BA019A2CF06}"/>
                </c:ext>
              </c:extLst>
            </c:dLbl>
            <c:spPr>
              <a:noFill/>
              <a:ln>
                <a:noFill/>
              </a:ln>
              <a:effectLst/>
            </c:spPr>
            <c:txPr>
              <a:bodyPr/>
              <a:lstStyle/>
              <a:p>
                <a:pPr>
                  <a:defRPr sz="700" b="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Tabelle1!$B$2:$B$4</c:f>
              <c:strCache>
                <c:ptCount val="3"/>
                <c:pt idx="0">
                  <c:v>Ja </c:v>
                </c:pt>
                <c:pt idx="1">
                  <c:v>Nein </c:v>
                </c:pt>
                <c:pt idx="2">
                  <c:v>Weiß nicht </c:v>
                </c:pt>
              </c:strCache>
            </c:strRef>
          </c:cat>
          <c:val>
            <c:numRef>
              <c:f>Tabelle1!$E$2:$E$4</c:f>
              <c:numCache>
                <c:formatCode>0%</c:formatCode>
                <c:ptCount val="3"/>
                <c:pt idx="0">
                  <c:v>0.67599999999999993</c:v>
                </c:pt>
                <c:pt idx="1">
                  <c:v>0.192</c:v>
                </c:pt>
                <c:pt idx="2">
                  <c:v>0.13200000000000001</c:v>
                </c:pt>
              </c:numCache>
            </c:numRef>
          </c:val>
          <c:extLst>
            <c:ext xmlns:c16="http://schemas.microsoft.com/office/drawing/2014/chart" uri="{C3380CC4-5D6E-409C-BE32-E72D297353CC}">
              <c16:uniqueId val="{00000004-1AA6-4E6B-AB33-F0BE7D1FC7F4}"/>
            </c:ext>
          </c:extLst>
        </c:ser>
        <c:ser>
          <c:idx val="3"/>
          <c:order val="3"/>
          <c:tx>
            <c:strRef>
              <c:f>Tabelle1!$F$1</c:f>
              <c:strCache>
                <c:ptCount val="1"/>
                <c:pt idx="0">
                  <c:v> 35 - 44 Jahre </c:v>
                </c:pt>
              </c:strCache>
            </c:strRef>
          </c:tx>
          <c:spPr>
            <a:solidFill>
              <a:srgbClr val="0099B0"/>
            </a:solidFill>
          </c:spPr>
          <c:invertIfNegative val="0"/>
          <c:dLbls>
            <c:dLbl>
              <c:idx val="0"/>
              <c:layout>
                <c:manualLayout>
                  <c:x val="8.6389934688302396E-3"/>
                  <c:y val="3.91931760668560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247-4D70-A1ED-8AC008276D9A}"/>
                </c:ext>
              </c:extLst>
            </c:dLbl>
            <c:dLbl>
              <c:idx val="2"/>
              <c:layout>
                <c:manualLayout>
                  <c:x val="-1.43983224480504E-3"/>
                  <c:y val="1.1757952820057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247-4D70-A1ED-8AC008276D9A}"/>
                </c:ext>
              </c:extLst>
            </c:dLbl>
            <c:dLbl>
              <c:idx val="5"/>
              <c:layout>
                <c:manualLayout>
                  <c:x val="-1.43983224480504E-3"/>
                  <c:y val="9.7982940167141916E-3"/>
                </c:manualLayout>
              </c:layout>
              <c:spPr>
                <a:noFill/>
                <a:ln>
                  <a:noFill/>
                </a:ln>
                <a:effectLst/>
              </c:spPr>
              <c:txPr>
                <a:bodyPr wrap="square" lIns="38100" tIns="19050" rIns="38100" bIns="19050" anchor="ctr">
                  <a:noAutofit/>
                </a:bodyPr>
                <a:lstStyle/>
                <a:p>
                  <a:pPr>
                    <a:defRPr sz="700">
                      <a:solidFill>
                        <a:srgbClr val="01447B"/>
                      </a:solidFill>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3.2302579725892219E-2"/>
                      <c:h val="5.6869298473009172E-2"/>
                    </c:manualLayout>
                  </c15:layout>
                </c:ext>
                <c:ext xmlns:c16="http://schemas.microsoft.com/office/drawing/2014/chart" uri="{C3380CC4-5D6E-409C-BE32-E72D297353CC}">
                  <c16:uniqueId val="{00000000-CFFC-41CC-9E5E-B7DD9CAD54D2}"/>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Tabelle1!$F$2:$F$4</c:f>
              <c:numCache>
                <c:formatCode>0%</c:formatCode>
                <c:ptCount val="3"/>
                <c:pt idx="0">
                  <c:v>0.61799999999999999</c:v>
                </c:pt>
                <c:pt idx="1">
                  <c:v>0.23899999999999999</c:v>
                </c:pt>
                <c:pt idx="2">
                  <c:v>0.14300000000000002</c:v>
                </c:pt>
              </c:numCache>
            </c:numRef>
          </c:val>
          <c:extLst>
            <c:ext xmlns:c16="http://schemas.microsoft.com/office/drawing/2014/chart" uri="{C3380CC4-5D6E-409C-BE32-E72D297353CC}">
              <c16:uniqueId val="{00000000-0247-4D70-A1ED-8AC008276D9A}"/>
            </c:ext>
          </c:extLst>
        </c:ser>
        <c:ser>
          <c:idx val="4"/>
          <c:order val="4"/>
          <c:tx>
            <c:strRef>
              <c:f>Tabelle1!$G$1</c:f>
              <c:strCache>
                <c:ptCount val="1"/>
                <c:pt idx="0">
                  <c:v> 45 - 54 Jahre </c:v>
                </c:pt>
              </c:strCache>
            </c:strRef>
          </c:tx>
          <c:spPr>
            <a:solidFill>
              <a:srgbClr val="00899E"/>
            </a:solidFill>
          </c:spPr>
          <c:invertIfNegative val="0"/>
          <c:dLbls>
            <c:dLbl>
              <c:idx val="0"/>
              <c:layout>
                <c:manualLayout>
                  <c:x val="5.0394695431264904E-3"/>
                  <c:y val="7.8386352133713536E-3"/>
                </c:manualLayout>
              </c:layout>
              <c:spPr>
                <a:noFill/>
                <a:ln>
                  <a:noFill/>
                </a:ln>
                <a:effectLst/>
              </c:spPr>
              <c:txPr>
                <a:bodyPr wrap="square" lIns="38100" tIns="19050" rIns="38100" bIns="19050" anchor="ctr">
                  <a:noAutofit/>
                </a:bodyPr>
                <a:lstStyle/>
                <a:p>
                  <a:pPr>
                    <a:defRPr sz="700">
                      <a:solidFill>
                        <a:srgbClr val="01447B"/>
                      </a:solidFill>
                    </a:defRPr>
                  </a:pPr>
                  <a:endParaRPr lang="de-DE"/>
                </a:p>
              </c:txPr>
              <c:showLegendKey val="0"/>
              <c:showVal val="1"/>
              <c:showCatName val="0"/>
              <c:showSerName val="0"/>
              <c:showPercent val="0"/>
              <c:showBubbleSize val="0"/>
              <c:extLst>
                <c:ext xmlns:c15="http://schemas.microsoft.com/office/drawing/2012/chart" uri="{CE6537A1-D6FC-4f65-9D91-7224C49458BB}">
                  <c15:layout>
                    <c:manualLayout>
                      <c:w val="4.7492923281203088E-2"/>
                      <c:h val="5.2949980866323493E-2"/>
                    </c:manualLayout>
                  </c15:layout>
                </c:ext>
                <c:ext xmlns:c16="http://schemas.microsoft.com/office/drawing/2014/chart" uri="{C3380CC4-5D6E-409C-BE32-E72D297353CC}">
                  <c16:uniqueId val="{00000004-0247-4D70-A1ED-8AC008276D9A}"/>
                </c:ext>
              </c:extLst>
            </c:dLbl>
            <c:dLbl>
              <c:idx val="1"/>
              <c:layout>
                <c:manualLayout>
                  <c:x val="2.87966448961008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247-4D70-A1ED-8AC008276D9A}"/>
                </c:ext>
              </c:extLst>
            </c:dLbl>
            <c:dLbl>
              <c:idx val="2"/>
              <c:layout>
                <c:manualLayout>
                  <c:x val="4.3194967344151198E-3"/>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247-4D70-A1ED-8AC008276D9A}"/>
                </c:ext>
              </c:extLst>
            </c:dLbl>
            <c:dLbl>
              <c:idx val="3"/>
              <c:layout>
                <c:manualLayout>
                  <c:x val="0"/>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247-4D70-A1ED-8AC008276D9A}"/>
                </c:ext>
              </c:extLst>
            </c:dLbl>
            <c:dLbl>
              <c:idx val="5"/>
              <c:layout>
                <c:manualLayout>
                  <c:x val="1.43983224480504E-3"/>
                  <c:y val="1.1757952820056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FFC-41CC-9E5E-B7DD9CAD54D2}"/>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Tabelle1!$G$2:$G$4</c:f>
              <c:numCache>
                <c:formatCode>0%</c:formatCode>
                <c:ptCount val="3"/>
                <c:pt idx="0">
                  <c:v>0.45100000000000001</c:v>
                </c:pt>
                <c:pt idx="1">
                  <c:v>0.26700000000000002</c:v>
                </c:pt>
                <c:pt idx="2">
                  <c:v>0.28300000000000003</c:v>
                </c:pt>
              </c:numCache>
            </c:numRef>
          </c:val>
          <c:extLst>
            <c:ext xmlns:c16="http://schemas.microsoft.com/office/drawing/2014/chart" uri="{C3380CC4-5D6E-409C-BE32-E72D297353CC}">
              <c16:uniqueId val="{00000001-0247-4D70-A1ED-8AC008276D9A}"/>
            </c:ext>
          </c:extLst>
        </c:ser>
        <c:ser>
          <c:idx val="5"/>
          <c:order val="5"/>
          <c:tx>
            <c:strRef>
              <c:f>Tabelle1!$H$1</c:f>
              <c:strCache>
                <c:ptCount val="1"/>
                <c:pt idx="0">
                  <c:v> 55 - 64 Jahre </c:v>
                </c:pt>
              </c:strCache>
            </c:strRef>
          </c:tx>
          <c:spPr>
            <a:solidFill>
              <a:srgbClr val="007587"/>
            </a:solidFill>
          </c:spPr>
          <c:invertIfNegative val="0"/>
          <c:dLbls>
            <c:dLbl>
              <c:idx val="0"/>
              <c:layout>
                <c:manualLayout>
                  <c:x val="4.3194967344151198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247-4D70-A1ED-8AC008276D9A}"/>
                </c:ext>
              </c:extLst>
            </c:dLbl>
            <c:dLbl>
              <c:idx val="1"/>
              <c:layout>
                <c:manualLayout>
                  <c:x val="5.7593289792201071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247-4D70-A1ED-8AC008276D9A}"/>
                </c:ext>
              </c:extLst>
            </c:dLbl>
            <c:dLbl>
              <c:idx val="2"/>
              <c:layout>
                <c:manualLayout>
                  <c:x val="1.00788257136353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247-4D70-A1ED-8AC008276D9A}"/>
                </c:ext>
              </c:extLst>
            </c:dLbl>
            <c:dLbl>
              <c:idx val="3"/>
              <c:layout>
                <c:manualLayout>
                  <c:x val="2.8796644896099742E-3"/>
                  <c:y val="7.83863521337128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247-4D70-A1ED-8AC008276D9A}"/>
                </c:ext>
              </c:extLst>
            </c:dLbl>
            <c:dLbl>
              <c:idx val="4"/>
              <c:layout>
                <c:manualLayout>
                  <c:x val="0"/>
                  <c:y val="3.91931760668567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247-4D70-A1ED-8AC008276D9A}"/>
                </c:ext>
              </c:extLst>
            </c:dLbl>
            <c:dLbl>
              <c:idx val="5"/>
              <c:layout>
                <c:manualLayout>
                  <c:x val="2.879664489609974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247-4D70-A1ED-8AC008276D9A}"/>
                </c:ext>
              </c:extLst>
            </c:dLbl>
            <c:dLbl>
              <c:idx val="6"/>
              <c:layout>
                <c:manualLayout>
                  <c:x val="1.4398322448049344E-3"/>
                  <c:y val="3.91931760668560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47-4D70-A1ED-8AC008276D9A}"/>
                </c:ext>
              </c:extLst>
            </c:dLbl>
            <c:spPr>
              <a:noFill/>
              <a:ln>
                <a:noFill/>
              </a:ln>
              <a:effectLst/>
            </c:spPr>
            <c:txPr>
              <a:bodyPr wrap="square" lIns="38100" tIns="19050" rIns="38100" bIns="19050" anchor="ctr">
                <a:spAutoFit/>
              </a:bodyPr>
              <a:lstStyle/>
              <a:p>
                <a:pPr>
                  <a:defRPr sz="700">
                    <a:solidFill>
                      <a:srgbClr val="01447B"/>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Tabelle1!$B$2:$B$4</c:f>
              <c:strCache>
                <c:ptCount val="3"/>
                <c:pt idx="0">
                  <c:v>Ja </c:v>
                </c:pt>
                <c:pt idx="1">
                  <c:v>Nein </c:v>
                </c:pt>
                <c:pt idx="2">
                  <c:v>Weiß nicht </c:v>
                </c:pt>
              </c:strCache>
            </c:strRef>
          </c:cat>
          <c:val>
            <c:numRef>
              <c:f>Tabelle1!$H$2:$H$4</c:f>
              <c:numCache>
                <c:formatCode>0%</c:formatCode>
                <c:ptCount val="3"/>
                <c:pt idx="0">
                  <c:v>0.50900000000000001</c:v>
                </c:pt>
                <c:pt idx="1">
                  <c:v>0.223</c:v>
                </c:pt>
                <c:pt idx="2">
                  <c:v>0.26800000000000002</c:v>
                </c:pt>
              </c:numCache>
            </c:numRef>
          </c:val>
          <c:extLst>
            <c:ext xmlns:c16="http://schemas.microsoft.com/office/drawing/2014/chart" uri="{C3380CC4-5D6E-409C-BE32-E72D297353CC}">
              <c16:uniqueId val="{00000002-0247-4D70-A1ED-8AC008276D9A}"/>
            </c:ext>
          </c:extLst>
        </c:ser>
        <c:dLbls>
          <c:showLegendKey val="0"/>
          <c:showVal val="0"/>
          <c:showCatName val="0"/>
          <c:showSerName val="0"/>
          <c:showPercent val="0"/>
          <c:showBubbleSize val="0"/>
        </c:dLbls>
        <c:gapWidth val="150"/>
        <c:axId val="254863872"/>
        <c:axId val="254456320"/>
      </c:barChart>
      <c:catAx>
        <c:axId val="254863872"/>
        <c:scaling>
          <c:orientation val="minMax"/>
        </c:scaling>
        <c:delete val="0"/>
        <c:axPos val="b"/>
        <c:majorGridlines>
          <c:spPr>
            <a:ln>
              <a:solidFill>
                <a:schemeClr val="bg1">
                  <a:lumMod val="85000"/>
                </a:schemeClr>
              </a:solidFill>
            </a:ln>
          </c:spPr>
        </c:majorGridlines>
        <c:numFmt formatCode="General" sourceLinked="0"/>
        <c:majorTickMark val="out"/>
        <c:minorTickMark val="none"/>
        <c:tickLblPos val="nextTo"/>
        <c:txPr>
          <a:bodyPr rot="0" vert="horz"/>
          <a:lstStyle/>
          <a:p>
            <a:pPr>
              <a:defRPr sz="900"/>
            </a:pPr>
            <a:endParaRPr lang="de-DE"/>
          </a:p>
        </c:txPr>
        <c:crossAx val="254456320"/>
        <c:crosses val="autoZero"/>
        <c:auto val="1"/>
        <c:lblAlgn val="ctr"/>
        <c:lblOffset val="100"/>
        <c:noMultiLvlLbl val="0"/>
      </c:catAx>
      <c:valAx>
        <c:axId val="254456320"/>
        <c:scaling>
          <c:orientation val="minMax"/>
          <c:max val="0.99"/>
          <c:min val="0"/>
        </c:scaling>
        <c:delete val="0"/>
        <c:axPos val="l"/>
        <c:numFmt formatCode="0%" sourceLinked="1"/>
        <c:majorTickMark val="out"/>
        <c:minorTickMark val="none"/>
        <c:tickLblPos val="nextTo"/>
        <c:txPr>
          <a:bodyPr/>
          <a:lstStyle/>
          <a:p>
            <a:pPr>
              <a:defRPr sz="700"/>
            </a:pPr>
            <a:endParaRPr lang="de-DE"/>
          </a:p>
        </c:txPr>
        <c:crossAx val="254863872"/>
        <c:crosses val="autoZero"/>
        <c:crossBetween val="between"/>
        <c:majorUnit val="0.15000000000000002"/>
      </c:valAx>
    </c:plotArea>
    <c:plotVisOnly val="1"/>
    <c:dispBlanksAs val="gap"/>
    <c:showDLblsOverMax val="0"/>
  </c:chart>
  <c:txPr>
    <a:bodyPr/>
    <a:lstStyle/>
    <a:p>
      <a:pPr>
        <a:defRPr sz="1800"/>
      </a:pPr>
      <a:endParaRPr lang="de-D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324716822508942"/>
          <c:y val="4.290449223546931E-3"/>
          <c:w val="0.54392961312756294"/>
          <c:h val="0.88653788787603505"/>
        </c:manualLayout>
      </c:layout>
      <c:pieChart>
        <c:varyColors val="1"/>
        <c:ser>
          <c:idx val="0"/>
          <c:order val="0"/>
          <c:tx>
            <c:strRef>
              <c:f>Tabelle1!$B$1</c:f>
              <c:strCache>
                <c:ptCount val="1"/>
                <c:pt idx="0">
                  <c:v>Geschlecht</c:v>
                </c:pt>
              </c:strCache>
            </c:strRef>
          </c:tx>
          <c:explosion val="3"/>
          <c:dPt>
            <c:idx val="0"/>
            <c:bubble3D val="0"/>
            <c:spPr>
              <a:solidFill>
                <a:srgbClr val="01447B"/>
              </a:solidFill>
              <a:ln>
                <a:noFill/>
              </a:ln>
              <a:effectLst/>
            </c:spPr>
            <c:extLst>
              <c:ext xmlns:c16="http://schemas.microsoft.com/office/drawing/2014/chart" uri="{C3380CC4-5D6E-409C-BE32-E72D297353CC}">
                <c16:uniqueId val="{00000001-1358-4283-ADAA-7FDD044A1B9A}"/>
              </c:ext>
            </c:extLst>
          </c:dPt>
          <c:dPt>
            <c:idx val="1"/>
            <c:bubble3D val="0"/>
            <c:spPr>
              <a:solidFill>
                <a:srgbClr val="95C4D1"/>
              </a:solidFill>
              <a:ln>
                <a:noFill/>
              </a:ln>
              <a:effectLst/>
            </c:spPr>
            <c:extLst>
              <c:ext xmlns:c16="http://schemas.microsoft.com/office/drawing/2014/chart" uri="{C3380CC4-5D6E-409C-BE32-E72D297353CC}">
                <c16:uniqueId val="{00000003-1358-4283-ADAA-7FDD044A1B9A}"/>
              </c:ext>
            </c:extLst>
          </c:dPt>
          <c:dPt>
            <c:idx val="2"/>
            <c:bubble3D val="0"/>
            <c:spPr>
              <a:solidFill>
                <a:srgbClr val="F2963F"/>
              </a:solidFill>
              <a:ln>
                <a:noFill/>
              </a:ln>
              <a:effectLst/>
            </c:spPr>
            <c:extLst>
              <c:ext xmlns:c16="http://schemas.microsoft.com/office/drawing/2014/chart" uri="{C3380CC4-5D6E-409C-BE32-E72D297353CC}">
                <c16:uniqueId val="{00000005-1358-4283-ADAA-7FDD044A1B9A}"/>
              </c:ext>
            </c:extLst>
          </c:dPt>
          <c:dPt>
            <c:idx val="3"/>
            <c:bubble3D val="0"/>
            <c:spPr>
              <a:solidFill>
                <a:srgbClr val="C0C0C0"/>
              </a:solidFill>
              <a:ln>
                <a:noFill/>
              </a:ln>
              <a:effectLst/>
            </c:spPr>
            <c:extLst>
              <c:ext xmlns:c16="http://schemas.microsoft.com/office/drawing/2014/chart" uri="{C3380CC4-5D6E-409C-BE32-E72D297353CC}">
                <c16:uniqueId val="{00000007-1358-4283-ADAA-7FDD044A1B9A}"/>
              </c:ext>
            </c:extLst>
          </c:dPt>
          <c:dPt>
            <c:idx val="4"/>
            <c:bubble3D val="0"/>
            <c:spPr>
              <a:solidFill>
                <a:schemeClr val="accent4">
                  <a:lumMod val="60000"/>
                </a:schemeClr>
              </a:solidFill>
              <a:ln>
                <a:noFill/>
              </a:ln>
              <a:effectLst/>
            </c:spPr>
            <c:extLst>
              <c:ext xmlns:c16="http://schemas.microsoft.com/office/drawing/2014/chart" uri="{C3380CC4-5D6E-409C-BE32-E72D297353CC}">
                <c16:uniqueId val="{00000009-1358-4283-ADAA-7FDD044A1B9A}"/>
              </c:ext>
            </c:extLst>
          </c:dPt>
          <c:dPt>
            <c:idx val="5"/>
            <c:bubble3D val="0"/>
            <c:spPr>
              <a:solidFill>
                <a:schemeClr val="accent6">
                  <a:lumMod val="60000"/>
                </a:schemeClr>
              </a:solidFill>
              <a:ln>
                <a:noFill/>
              </a:ln>
              <a:effectLst/>
            </c:spPr>
            <c:extLst>
              <c:ext xmlns:c16="http://schemas.microsoft.com/office/drawing/2014/chart" uri="{C3380CC4-5D6E-409C-BE32-E72D297353CC}">
                <c16:uniqueId val="{0000000B-1358-4283-ADAA-7FDD044A1B9A}"/>
              </c:ext>
            </c:extLst>
          </c:dPt>
          <c:dPt>
            <c:idx val="6"/>
            <c:bubble3D val="0"/>
            <c:spPr>
              <a:solidFill>
                <a:schemeClr val="bg2"/>
              </a:solidFill>
              <a:ln>
                <a:noFill/>
              </a:ln>
              <a:effectLst/>
            </c:spPr>
            <c:extLst>
              <c:ext xmlns:c16="http://schemas.microsoft.com/office/drawing/2014/chart" uri="{C3380CC4-5D6E-409C-BE32-E72D297353CC}">
                <c16:uniqueId val="{0000000D-1358-4283-ADAA-7FDD044A1B9A}"/>
              </c:ext>
            </c:extLst>
          </c:dPt>
          <c:dLbls>
            <c:dLbl>
              <c:idx val="0"/>
              <c:layout>
                <c:manualLayout>
                  <c:x val="-0.23238348800899103"/>
                  <c:y val="3.612665897070636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58-4283-ADAA-7FDD044A1B9A}"/>
                </c:ext>
              </c:extLst>
            </c:dLbl>
            <c:dLbl>
              <c:idx val="1"/>
              <c:layout>
                <c:manualLayout>
                  <c:x val="0.22834427831513415"/>
                  <c:y val="-4.295611243868385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58-4283-ADAA-7FDD044A1B9A}"/>
                </c:ext>
              </c:extLst>
            </c:dLbl>
            <c:dLbl>
              <c:idx val="2"/>
              <c:layout>
                <c:manualLayout>
                  <c:x val="0.15705966335415467"/>
                  <c:y val="-5.203639246867388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358-4283-ADAA-7FDD044A1B9A}"/>
                </c:ext>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extLst>
                <c:ext xmlns:c16="http://schemas.microsoft.com/office/drawing/2014/chart" uri="{C3380CC4-5D6E-409C-BE32-E72D297353CC}">
                  <c16:uniqueId val="{00000007-1358-4283-ADAA-7FDD044A1B9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de-DE"/>
              </a:p>
            </c:txPr>
            <c:dLblPos val="ct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Tabelle1!$A$2:$A$3</c:f>
              <c:strCache>
                <c:ptCount val="2"/>
                <c:pt idx="0">
                  <c:v>männlich </c:v>
                </c:pt>
                <c:pt idx="1">
                  <c:v>weiblich </c:v>
                </c:pt>
              </c:strCache>
            </c:strRef>
          </c:cat>
          <c:val>
            <c:numRef>
              <c:f>Tabelle1!$B$2:$B$3</c:f>
              <c:numCache>
                <c:formatCode>General</c:formatCode>
                <c:ptCount val="2"/>
                <c:pt idx="0">
                  <c:v>0.503</c:v>
                </c:pt>
                <c:pt idx="1">
                  <c:v>0.497</c:v>
                </c:pt>
              </c:numCache>
            </c:numRef>
          </c:val>
          <c:extLst>
            <c:ext xmlns:c16="http://schemas.microsoft.com/office/drawing/2014/chart" uri="{C3380CC4-5D6E-409C-BE32-E72D297353CC}">
              <c16:uniqueId val="{0000000E-1358-4283-ADAA-7FDD044A1B9A}"/>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19845120857218188"/>
          <c:y val="0.89389212324197154"/>
          <c:w val="0.62763610842576356"/>
          <c:h val="0.1061078767580284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legend>
    <c:plotVisOnly val="1"/>
    <c:dispBlanksAs val="zero"/>
    <c:showDLblsOverMax val="0"/>
  </c:chart>
  <c:spPr>
    <a:noFill/>
    <a:ln w="9525" cap="flat" cmpd="sng" algn="ctr">
      <a:noFill/>
      <a:prstDash val="solid"/>
    </a:ln>
    <a:effectLst/>
  </c:spPr>
  <c:txPr>
    <a:bodyPr/>
    <a:lstStyle/>
    <a:p>
      <a:pPr>
        <a:defRPr sz="1800"/>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169920" cy="480060"/>
          </a:xfrm>
          <a:prstGeom prst="rect">
            <a:avLst/>
          </a:prstGeom>
          <a:noFill/>
          <a:ln w="12700">
            <a:noFill/>
            <a:miter lim="800000"/>
            <a:headEnd/>
            <a:tailEnd/>
          </a:ln>
          <a:effectLst/>
        </p:spPr>
        <p:txBody>
          <a:bodyPr vert="horz" wrap="square" lIns="96661" tIns="114167" rIns="95139" bIns="76111" numCol="1" anchor="t" anchorCtr="0" compatLnSpc="1">
            <a:prstTxWarp prst="textNoShape">
              <a:avLst/>
            </a:prstTxWarp>
          </a:bodyPr>
          <a:lstStyle>
            <a:lvl1pPr>
              <a:defRPr sz="1300"/>
            </a:lvl1pPr>
          </a:lstStyle>
          <a:p>
            <a:endParaRPr lang="de-DE"/>
          </a:p>
        </p:txBody>
      </p:sp>
      <p:sp>
        <p:nvSpPr>
          <p:cNvPr id="58371" name="Rectangle 3"/>
          <p:cNvSpPr>
            <a:spLocks noGrp="1" noChangeArrowheads="1"/>
          </p:cNvSpPr>
          <p:nvPr>
            <p:ph type="dt" sz="quarter" idx="1"/>
          </p:nvPr>
        </p:nvSpPr>
        <p:spPr bwMode="auto">
          <a:xfrm>
            <a:off x="4145280" y="0"/>
            <a:ext cx="3169920" cy="480060"/>
          </a:xfrm>
          <a:prstGeom prst="rect">
            <a:avLst/>
          </a:prstGeom>
          <a:noFill/>
          <a:ln w="12700">
            <a:noFill/>
            <a:miter lim="800000"/>
            <a:headEnd/>
            <a:tailEnd/>
          </a:ln>
          <a:effectLst/>
        </p:spPr>
        <p:txBody>
          <a:bodyPr vert="horz" wrap="square" lIns="96661" tIns="114167" rIns="95139" bIns="76111" numCol="1" anchor="t" anchorCtr="0" compatLnSpc="1">
            <a:prstTxWarp prst="textNoShape">
              <a:avLst/>
            </a:prstTxWarp>
          </a:bodyPr>
          <a:lstStyle>
            <a:lvl1pPr algn="r">
              <a:defRPr sz="1300"/>
            </a:lvl1pPr>
          </a:lstStyle>
          <a:p>
            <a:endParaRPr lang="de-DE"/>
          </a:p>
        </p:txBody>
      </p:sp>
      <p:sp>
        <p:nvSpPr>
          <p:cNvPr id="58372" name="Rectangle 4"/>
          <p:cNvSpPr>
            <a:spLocks noGrp="1" noChangeArrowheads="1"/>
          </p:cNvSpPr>
          <p:nvPr>
            <p:ph type="ftr" sz="quarter" idx="2"/>
          </p:nvPr>
        </p:nvSpPr>
        <p:spPr bwMode="auto">
          <a:xfrm>
            <a:off x="0" y="9121140"/>
            <a:ext cx="3169920" cy="480060"/>
          </a:xfrm>
          <a:prstGeom prst="rect">
            <a:avLst/>
          </a:prstGeom>
          <a:noFill/>
          <a:ln w="12700">
            <a:noFill/>
            <a:miter lim="800000"/>
            <a:headEnd/>
            <a:tailEnd/>
          </a:ln>
          <a:effectLst/>
        </p:spPr>
        <p:txBody>
          <a:bodyPr vert="horz" wrap="square" lIns="96661" tIns="114167" rIns="95139" bIns="76111" numCol="1" anchor="b" anchorCtr="0" compatLnSpc="1">
            <a:prstTxWarp prst="textNoShape">
              <a:avLst/>
            </a:prstTxWarp>
          </a:bodyPr>
          <a:lstStyle>
            <a:lvl1pPr>
              <a:defRPr sz="1300"/>
            </a:lvl1pPr>
          </a:lstStyle>
          <a:p>
            <a:endParaRPr lang="de-DE"/>
          </a:p>
        </p:txBody>
      </p:sp>
      <p:sp>
        <p:nvSpPr>
          <p:cNvPr id="58373" name="Rectangle 5"/>
          <p:cNvSpPr>
            <a:spLocks noGrp="1" noChangeArrowheads="1"/>
          </p:cNvSpPr>
          <p:nvPr>
            <p:ph type="sldNum" sz="quarter" idx="3"/>
          </p:nvPr>
        </p:nvSpPr>
        <p:spPr bwMode="auto">
          <a:xfrm>
            <a:off x="4145280" y="9121140"/>
            <a:ext cx="3169920" cy="480060"/>
          </a:xfrm>
          <a:prstGeom prst="rect">
            <a:avLst/>
          </a:prstGeom>
          <a:noFill/>
          <a:ln w="12700">
            <a:noFill/>
            <a:miter lim="800000"/>
            <a:headEnd/>
            <a:tailEnd/>
          </a:ln>
          <a:effectLst/>
        </p:spPr>
        <p:txBody>
          <a:bodyPr vert="horz" wrap="square" lIns="96661" tIns="114167" rIns="95139" bIns="76111" numCol="1" anchor="b" anchorCtr="0" compatLnSpc="1">
            <a:prstTxWarp prst="textNoShape">
              <a:avLst/>
            </a:prstTxWarp>
          </a:bodyPr>
          <a:lstStyle>
            <a:lvl1pPr algn="r">
              <a:defRPr sz="1300"/>
            </a:lvl1pPr>
          </a:lstStyle>
          <a:p>
            <a:fld id="{C8B41496-955A-4733-8159-4C7A21144BAD}" type="slidenum">
              <a:rPr lang="de-DE"/>
              <a:pPr/>
              <a:t>‹Nr.›</a:t>
            </a:fld>
            <a:endParaRPr lang="de-DE"/>
          </a:p>
        </p:txBody>
      </p:sp>
    </p:spTree>
    <p:extLst>
      <p:ext uri="{BB962C8B-B14F-4D97-AF65-F5344CB8AC3E}">
        <p14:creationId xmlns:p14="http://schemas.microsoft.com/office/powerpoint/2010/main" val="1135826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Times" pitchFamily="1" charset="0"/>
              </a:defRPr>
            </a:lvl1pPr>
          </a:lstStyle>
          <a:p>
            <a:endParaRPr lang="de-DE"/>
          </a:p>
        </p:txBody>
      </p:sp>
      <p:sp>
        <p:nvSpPr>
          <p:cNvPr id="4099" name="Rectangle 3"/>
          <p:cNvSpPr>
            <a:spLocks noGrp="1" noChangeArrowheads="1"/>
          </p:cNvSpPr>
          <p:nvPr>
            <p:ph type="dt"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Times" pitchFamily="1" charset="0"/>
              </a:defRPr>
            </a:lvl1pPr>
          </a:lstStyle>
          <a:p>
            <a:endParaRPr lang="de-DE"/>
          </a:p>
        </p:txBody>
      </p:sp>
      <p:sp>
        <p:nvSpPr>
          <p:cNvPr id="410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de-DE"/>
              <a:t>Klicken Sie, um die Textformatierung des Masters zu bearbeiten.</a:t>
            </a:r>
          </a:p>
          <a:p>
            <a:pPr lvl="1"/>
            <a:r>
              <a:rPr lang="de-DE"/>
              <a:t>Zweite Ebene</a:t>
            </a:r>
          </a:p>
          <a:p>
            <a:pPr lvl="2"/>
            <a:r>
              <a:rPr lang="de-DE"/>
              <a:t>Dritte Ebene</a:t>
            </a:r>
          </a:p>
          <a:p>
            <a:pPr lvl="3"/>
            <a:r>
              <a:rPr lang="de-DE"/>
              <a:t>Vierte Ebene</a:t>
            </a:r>
          </a:p>
          <a:p>
            <a:pPr lvl="4"/>
            <a:r>
              <a:rPr lang="de-DE"/>
              <a:t>Fünfte Ebene</a:t>
            </a:r>
          </a:p>
        </p:txBody>
      </p:sp>
      <p:sp>
        <p:nvSpPr>
          <p:cNvPr id="4102"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Times" pitchFamily="1" charset="0"/>
              </a:defRPr>
            </a:lvl1pPr>
          </a:lstStyle>
          <a:p>
            <a:endParaRPr lang="de-DE"/>
          </a:p>
        </p:txBody>
      </p:sp>
      <p:sp>
        <p:nvSpPr>
          <p:cNvPr id="4103"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Times" pitchFamily="1" charset="0"/>
              </a:defRPr>
            </a:lvl1pPr>
          </a:lstStyle>
          <a:p>
            <a:fld id="{6C012910-3DB1-4387-B1D4-26F37C871C39}" type="slidenum">
              <a:rPr lang="de-DE"/>
              <a:pPr/>
              <a:t>‹Nr.›</a:t>
            </a:fld>
            <a:endParaRPr lang="de-DE"/>
          </a:p>
        </p:txBody>
      </p:sp>
    </p:spTree>
    <p:extLst>
      <p:ext uri="{BB962C8B-B14F-4D97-AF65-F5344CB8AC3E}">
        <p14:creationId xmlns:p14="http://schemas.microsoft.com/office/powerpoint/2010/main" val="42031792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Times" pitchFamily="1" charset="0"/>
        <a:ea typeface="+mn-ea"/>
        <a:cs typeface="+mn-cs"/>
      </a:defRPr>
    </a:lvl1pPr>
    <a:lvl2pPr marL="349895" algn="l" rtl="0" eaLnBrk="0" fontAlgn="base" hangingPunct="0">
      <a:spcBef>
        <a:spcPct val="30000"/>
      </a:spcBef>
      <a:spcAft>
        <a:spcPct val="0"/>
      </a:spcAft>
      <a:defRPr sz="900" kern="1200">
        <a:solidFill>
          <a:schemeClr val="tx1"/>
        </a:solidFill>
        <a:latin typeface="Times" pitchFamily="1" charset="0"/>
        <a:ea typeface="+mn-ea"/>
        <a:cs typeface="+mn-cs"/>
      </a:defRPr>
    </a:lvl2pPr>
    <a:lvl3pPr marL="699790" algn="l" rtl="0" eaLnBrk="0" fontAlgn="base" hangingPunct="0">
      <a:spcBef>
        <a:spcPct val="30000"/>
      </a:spcBef>
      <a:spcAft>
        <a:spcPct val="0"/>
      </a:spcAft>
      <a:defRPr sz="900" kern="1200">
        <a:solidFill>
          <a:schemeClr val="tx1"/>
        </a:solidFill>
        <a:latin typeface="Times" pitchFamily="1" charset="0"/>
        <a:ea typeface="+mn-ea"/>
        <a:cs typeface="+mn-cs"/>
      </a:defRPr>
    </a:lvl3pPr>
    <a:lvl4pPr marL="1049685" algn="l" rtl="0" eaLnBrk="0" fontAlgn="base" hangingPunct="0">
      <a:spcBef>
        <a:spcPct val="30000"/>
      </a:spcBef>
      <a:spcAft>
        <a:spcPct val="0"/>
      </a:spcAft>
      <a:defRPr sz="900" kern="1200">
        <a:solidFill>
          <a:schemeClr val="tx1"/>
        </a:solidFill>
        <a:latin typeface="Times" pitchFamily="1" charset="0"/>
        <a:ea typeface="+mn-ea"/>
        <a:cs typeface="+mn-cs"/>
      </a:defRPr>
    </a:lvl4pPr>
    <a:lvl5pPr marL="1399581" algn="l" rtl="0" eaLnBrk="0" fontAlgn="base" hangingPunct="0">
      <a:spcBef>
        <a:spcPct val="30000"/>
      </a:spcBef>
      <a:spcAft>
        <a:spcPct val="0"/>
      </a:spcAft>
      <a:defRPr sz="900" kern="1200">
        <a:solidFill>
          <a:schemeClr val="tx1"/>
        </a:solidFill>
        <a:latin typeface="Times" pitchFamily="1" charset="0"/>
        <a:ea typeface="+mn-ea"/>
        <a:cs typeface="+mn-cs"/>
      </a:defRPr>
    </a:lvl5pPr>
    <a:lvl6pPr marL="1749476" algn="l" defTabSz="699790" rtl="0" eaLnBrk="1" latinLnBrk="0" hangingPunct="1">
      <a:defRPr sz="900" kern="1200">
        <a:solidFill>
          <a:schemeClr val="tx1"/>
        </a:solidFill>
        <a:latin typeface="+mn-lt"/>
        <a:ea typeface="+mn-ea"/>
        <a:cs typeface="+mn-cs"/>
      </a:defRPr>
    </a:lvl6pPr>
    <a:lvl7pPr marL="2099371" algn="l" defTabSz="699790" rtl="0" eaLnBrk="1" latinLnBrk="0" hangingPunct="1">
      <a:defRPr sz="900" kern="1200">
        <a:solidFill>
          <a:schemeClr val="tx1"/>
        </a:solidFill>
        <a:latin typeface="+mn-lt"/>
        <a:ea typeface="+mn-ea"/>
        <a:cs typeface="+mn-cs"/>
      </a:defRPr>
    </a:lvl7pPr>
    <a:lvl8pPr marL="2449266" algn="l" defTabSz="699790" rtl="0" eaLnBrk="1" latinLnBrk="0" hangingPunct="1">
      <a:defRPr sz="900" kern="1200">
        <a:solidFill>
          <a:schemeClr val="tx1"/>
        </a:solidFill>
        <a:latin typeface="+mn-lt"/>
        <a:ea typeface="+mn-ea"/>
        <a:cs typeface="+mn-cs"/>
      </a:defRPr>
    </a:lvl8pPr>
    <a:lvl9pPr marL="2799161" algn="l" defTabSz="69979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012910-3DB1-4387-B1D4-26F37C871C39}" type="slidenum">
              <a:rPr lang="de-DE" smtClean="0"/>
              <a:pPr/>
              <a:t>2</a:t>
            </a:fld>
            <a:endParaRPr lang="de-DE"/>
          </a:p>
        </p:txBody>
      </p:sp>
    </p:spTree>
    <p:extLst>
      <p:ext uri="{BB962C8B-B14F-4D97-AF65-F5344CB8AC3E}">
        <p14:creationId xmlns:p14="http://schemas.microsoft.com/office/powerpoint/2010/main" val="72294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C012910-3DB1-4387-B1D4-26F37C871C39}" type="slidenum">
              <a:rPr kumimoji="0" lang="de-DE" sz="1300" b="0" i="0" u="none" strike="noStrike" kern="1200" cap="none" spc="0" normalizeH="0" baseline="0" noProof="0" smtClean="0">
                <a:ln>
                  <a:noFill/>
                </a:ln>
                <a:solidFill>
                  <a:srgbClr val="000000"/>
                </a:solidFill>
                <a:effectLst/>
                <a:uLnTx/>
                <a:uFillTx/>
                <a:latin typeface="Times" pitchFamily="1"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de-DE" sz="1300" b="0" i="0" u="none" strike="noStrike" kern="1200" cap="none" spc="0" normalizeH="0" baseline="0" noProof="0">
              <a:ln>
                <a:noFill/>
              </a:ln>
              <a:solidFill>
                <a:srgbClr val="000000"/>
              </a:solidFill>
              <a:effectLst/>
              <a:uLnTx/>
              <a:uFillTx/>
              <a:latin typeface="Times" pitchFamily="1" charset="0"/>
              <a:ea typeface="+mn-ea"/>
              <a:cs typeface="+mn-cs"/>
            </a:endParaRPr>
          </a:p>
        </p:txBody>
      </p:sp>
    </p:spTree>
    <p:extLst>
      <p:ext uri="{BB962C8B-B14F-4D97-AF65-F5344CB8AC3E}">
        <p14:creationId xmlns:p14="http://schemas.microsoft.com/office/powerpoint/2010/main" val="2353191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012910-3DB1-4387-B1D4-26F37C871C39}" type="slidenum">
              <a:rPr lang="de-DE" smtClean="0"/>
              <a:pPr/>
              <a:t>5</a:t>
            </a:fld>
            <a:endParaRPr lang="de-DE"/>
          </a:p>
        </p:txBody>
      </p:sp>
    </p:spTree>
    <p:extLst>
      <p:ext uri="{BB962C8B-B14F-4D97-AF65-F5344CB8AC3E}">
        <p14:creationId xmlns:p14="http://schemas.microsoft.com/office/powerpoint/2010/main" val="1939185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C012910-3DB1-4387-B1D4-26F37C871C39}" type="slidenum">
              <a:rPr kumimoji="0" lang="de-DE" sz="1300" b="0" i="0" u="none" strike="noStrike" kern="1200" cap="none" spc="0" normalizeH="0" baseline="0" noProof="0" smtClean="0">
                <a:ln>
                  <a:noFill/>
                </a:ln>
                <a:solidFill>
                  <a:srgbClr val="000000"/>
                </a:solidFill>
                <a:effectLst/>
                <a:uLnTx/>
                <a:uFillTx/>
                <a:latin typeface="Times" pitchFamily="1"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de-DE" sz="1300" b="0" i="0" u="none" strike="noStrike" kern="1200" cap="none" spc="0" normalizeH="0" baseline="0" noProof="0">
              <a:ln>
                <a:noFill/>
              </a:ln>
              <a:solidFill>
                <a:srgbClr val="000000"/>
              </a:solidFill>
              <a:effectLst/>
              <a:uLnTx/>
              <a:uFillTx/>
              <a:latin typeface="Times" pitchFamily="1" charset="0"/>
              <a:ea typeface="+mn-ea"/>
              <a:cs typeface="+mn-cs"/>
            </a:endParaRPr>
          </a:p>
        </p:txBody>
      </p:sp>
    </p:spTree>
    <p:extLst>
      <p:ext uri="{BB962C8B-B14F-4D97-AF65-F5344CB8AC3E}">
        <p14:creationId xmlns:p14="http://schemas.microsoft.com/office/powerpoint/2010/main" val="965344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C012910-3DB1-4387-B1D4-26F37C871C39}" type="slidenum">
              <a:rPr kumimoji="0" lang="de-DE" sz="1300" b="0" i="0" u="none" strike="noStrike" kern="1200" cap="none" spc="0" normalizeH="0" baseline="0" noProof="0" smtClean="0">
                <a:ln>
                  <a:noFill/>
                </a:ln>
                <a:solidFill>
                  <a:srgbClr val="000000"/>
                </a:solidFill>
                <a:effectLst/>
                <a:uLnTx/>
                <a:uFillTx/>
                <a:latin typeface="Times" pitchFamily="1"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de-DE" sz="1300" b="0" i="0" u="none" strike="noStrike" kern="1200" cap="none" spc="0" normalizeH="0" baseline="0" noProof="0">
              <a:ln>
                <a:noFill/>
              </a:ln>
              <a:solidFill>
                <a:srgbClr val="000000"/>
              </a:solidFill>
              <a:effectLst/>
              <a:uLnTx/>
              <a:uFillTx/>
              <a:latin typeface="Times" pitchFamily="1" charset="0"/>
              <a:ea typeface="+mn-ea"/>
              <a:cs typeface="+mn-cs"/>
            </a:endParaRPr>
          </a:p>
        </p:txBody>
      </p:sp>
    </p:spTree>
    <p:extLst>
      <p:ext uri="{BB962C8B-B14F-4D97-AF65-F5344CB8AC3E}">
        <p14:creationId xmlns:p14="http://schemas.microsoft.com/office/powerpoint/2010/main" val="1405111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012910-3DB1-4387-B1D4-26F37C871C39}" type="slidenum">
              <a:rPr lang="de-DE" smtClean="0"/>
              <a:pPr/>
              <a:t>9</a:t>
            </a:fld>
            <a:endParaRPr lang="de-DE"/>
          </a:p>
        </p:txBody>
      </p:sp>
    </p:spTree>
    <p:extLst>
      <p:ext uri="{BB962C8B-B14F-4D97-AF65-F5344CB8AC3E}">
        <p14:creationId xmlns:p14="http://schemas.microsoft.com/office/powerpoint/2010/main" val="2727181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C012910-3DB1-4387-B1D4-26F37C871C39}" type="slidenum">
              <a:rPr kumimoji="0" lang="de-DE" sz="1300" b="0" i="0" u="none" strike="noStrike" kern="1200" cap="none" spc="0" normalizeH="0" baseline="0" noProof="0" smtClean="0">
                <a:ln>
                  <a:noFill/>
                </a:ln>
                <a:solidFill>
                  <a:srgbClr val="000000"/>
                </a:solidFill>
                <a:effectLst/>
                <a:uLnTx/>
                <a:uFillTx/>
                <a:latin typeface="Times" pitchFamily="1"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de-DE" sz="1300" b="0" i="0" u="none" strike="noStrike" kern="1200" cap="none" spc="0" normalizeH="0" baseline="0" noProof="0">
              <a:ln>
                <a:noFill/>
              </a:ln>
              <a:solidFill>
                <a:srgbClr val="000000"/>
              </a:solidFill>
              <a:effectLst/>
              <a:uLnTx/>
              <a:uFillTx/>
              <a:latin typeface="Times" pitchFamily="1" charset="0"/>
              <a:ea typeface="+mn-ea"/>
              <a:cs typeface="+mn-cs"/>
            </a:endParaRPr>
          </a:p>
        </p:txBody>
      </p:sp>
    </p:spTree>
    <p:extLst>
      <p:ext uri="{BB962C8B-B14F-4D97-AF65-F5344CB8AC3E}">
        <p14:creationId xmlns:p14="http://schemas.microsoft.com/office/powerpoint/2010/main" val="3675944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C012910-3DB1-4387-B1D4-26F37C871C39}" type="slidenum">
              <a:rPr kumimoji="0" lang="de-DE" sz="1300" b="0" i="0" u="none" strike="noStrike" kern="1200" cap="none" spc="0" normalizeH="0" baseline="0" noProof="0" smtClean="0">
                <a:ln>
                  <a:noFill/>
                </a:ln>
                <a:solidFill>
                  <a:srgbClr val="000000"/>
                </a:solidFill>
                <a:effectLst/>
                <a:uLnTx/>
                <a:uFillTx/>
                <a:latin typeface="Times" pitchFamily="1"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de-DE" sz="1300" b="0" i="0" u="none" strike="noStrike" kern="1200" cap="none" spc="0" normalizeH="0" baseline="0" noProof="0">
              <a:ln>
                <a:noFill/>
              </a:ln>
              <a:solidFill>
                <a:srgbClr val="000000"/>
              </a:solidFill>
              <a:effectLst/>
              <a:uLnTx/>
              <a:uFillTx/>
              <a:latin typeface="Times" pitchFamily="1" charset="0"/>
              <a:ea typeface="+mn-ea"/>
              <a:cs typeface="+mn-cs"/>
            </a:endParaRPr>
          </a:p>
        </p:txBody>
      </p:sp>
    </p:spTree>
    <p:extLst>
      <p:ext uri="{BB962C8B-B14F-4D97-AF65-F5344CB8AC3E}">
        <p14:creationId xmlns:p14="http://schemas.microsoft.com/office/powerpoint/2010/main" val="34505397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
    <p:spTree>
      <p:nvGrpSpPr>
        <p:cNvPr id="1" name=""/>
        <p:cNvGrpSpPr/>
        <p:nvPr/>
      </p:nvGrpSpPr>
      <p:grpSpPr>
        <a:xfrm>
          <a:off x="0" y="0"/>
          <a:ext cx="0" cy="0"/>
          <a:chOff x="0" y="0"/>
          <a:chExt cx="0" cy="0"/>
        </a:xfrm>
      </p:grpSpPr>
      <p:pic>
        <p:nvPicPr>
          <p:cNvPr id="20" name="Grafik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125" y="217546"/>
            <a:ext cx="2342105" cy="64080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92888" y="216748"/>
            <a:ext cx="1529715" cy="790863"/>
          </a:xfrm>
          <a:prstGeom prst="rect">
            <a:avLst/>
          </a:prstGeom>
        </p:spPr>
      </p:pic>
      <p:pic>
        <p:nvPicPr>
          <p:cNvPr id="9" name="Grafik 6" descr="fond_ppt.jpg"/>
          <p:cNvPicPr>
            <a:picLocks noChangeAspect="1"/>
          </p:cNvPicPr>
          <p:nvPr userDrawn="1"/>
        </p:nvPicPr>
        <p:blipFill>
          <a:blip r:embed="rId4" cstate="print"/>
          <a:stretch>
            <a:fillRect/>
          </a:stretch>
        </p:blipFill>
        <p:spPr>
          <a:xfrm>
            <a:off x="0" y="1249136"/>
            <a:ext cx="9144000" cy="3894364"/>
          </a:xfrm>
          <a:prstGeom prst="rect">
            <a:avLst/>
          </a:prstGeom>
        </p:spPr>
      </p:pic>
      <p:sp>
        <p:nvSpPr>
          <p:cNvPr id="3074" name="Rectangle 2"/>
          <p:cNvSpPr>
            <a:spLocks noGrp="1" noChangeArrowheads="1"/>
          </p:cNvSpPr>
          <p:nvPr>
            <p:ph type="ctrTitle"/>
          </p:nvPr>
        </p:nvSpPr>
        <p:spPr>
          <a:xfrm>
            <a:off x="745672" y="1553255"/>
            <a:ext cx="7758793" cy="661307"/>
          </a:xfrm>
        </p:spPr>
        <p:txBody>
          <a:bodyPr/>
          <a:lstStyle>
            <a:lvl1pPr>
              <a:defRPr>
                <a:solidFill>
                  <a:schemeClr val="bg1"/>
                </a:solidFill>
              </a:defRPr>
            </a:lvl1pPr>
          </a:lstStyle>
          <a:p>
            <a:r>
              <a:rPr lang="de-DE"/>
              <a:t>Titelmasterformat durch Klicken bearbeiten</a:t>
            </a:r>
            <a:endParaRPr lang="de-DE" dirty="0"/>
          </a:p>
        </p:txBody>
      </p:sp>
      <p:sp>
        <p:nvSpPr>
          <p:cNvPr id="3075" name="Rectangle 3"/>
          <p:cNvSpPr>
            <a:spLocks noGrp="1" noChangeArrowheads="1"/>
          </p:cNvSpPr>
          <p:nvPr>
            <p:ph type="subTitle" idx="1"/>
          </p:nvPr>
        </p:nvSpPr>
        <p:spPr>
          <a:xfrm>
            <a:off x="745671" y="2296204"/>
            <a:ext cx="7745186" cy="1226687"/>
          </a:xfrm>
        </p:spPr>
        <p:txBody>
          <a:bodyPr/>
          <a:lstStyle>
            <a:lvl1pPr marL="0" indent="0">
              <a:buFontTx/>
              <a:buNone/>
              <a:defRPr>
                <a:solidFill>
                  <a:schemeClr val="bg1"/>
                </a:solidFill>
              </a:defRPr>
            </a:lvl1pPr>
          </a:lstStyle>
          <a:p>
            <a:r>
              <a:rPr lang="de-DE"/>
              <a:t>Formatvorlage des Untertitelmasters durch Klicken bearbeiten</a:t>
            </a:r>
            <a:endParaRPr lang="de-DE" dirty="0"/>
          </a:p>
        </p:txBody>
      </p:sp>
      <p:sp>
        <p:nvSpPr>
          <p:cNvPr id="3087" name="Rectangle 15"/>
          <p:cNvSpPr>
            <a:spLocks noGrp="1" noChangeArrowheads="1"/>
          </p:cNvSpPr>
          <p:nvPr>
            <p:ph type="sldNum" sz="quarter" idx="4"/>
          </p:nvPr>
        </p:nvSpPr>
        <p:spPr/>
        <p:txBody>
          <a:bodyPr/>
          <a:lstStyle>
            <a:lvl1pPr>
              <a:defRPr>
                <a:solidFill>
                  <a:schemeClr val="bg1"/>
                </a:solidFill>
                <a:ea typeface="ＭＳ Ｐゴシック" pitchFamily="1" charset="-128"/>
              </a:defRPr>
            </a:lvl1pPr>
          </a:lstStyle>
          <a:p>
            <a:r>
              <a:rPr lang="de-DE"/>
              <a:t>Verfasser Name,   Verdana fett, 9 pt, blau</a:t>
            </a:r>
          </a:p>
        </p:txBody>
      </p:sp>
      <p:sp>
        <p:nvSpPr>
          <p:cNvPr id="2" name="Rechteck 1">
            <a:extLst>
              <a:ext uri="{FF2B5EF4-FFF2-40B4-BE49-F238E27FC236}">
                <a16:creationId xmlns:a16="http://schemas.microsoft.com/office/drawing/2014/main" id="{41A3F9D4-6A51-4883-8BD2-B36851F0514E}"/>
              </a:ext>
            </a:extLst>
          </p:cNvPr>
          <p:cNvSpPr/>
          <p:nvPr userDrawn="1"/>
        </p:nvSpPr>
        <p:spPr bwMode="auto">
          <a:xfrm>
            <a:off x="7740352" y="858346"/>
            <a:ext cx="1082251" cy="230907"/>
          </a:xfrm>
          <a:prstGeom prst="rect">
            <a:avLst/>
          </a:prstGeom>
          <a:solidFill>
            <a:schemeClr val="bg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Verdana" pitchFamily="1"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el">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92888" y="216748"/>
            <a:ext cx="1529715" cy="790863"/>
          </a:xfrm>
          <a:prstGeom prst="rect">
            <a:avLst/>
          </a:prstGeom>
        </p:spPr>
      </p:pic>
      <p:pic>
        <p:nvPicPr>
          <p:cNvPr id="9" name="Grafik 6" descr="fond_ppt.jpg"/>
          <p:cNvPicPr>
            <a:picLocks noChangeAspect="1"/>
          </p:cNvPicPr>
          <p:nvPr userDrawn="1"/>
        </p:nvPicPr>
        <p:blipFill>
          <a:blip r:embed="rId3" cstate="print"/>
          <a:stretch>
            <a:fillRect/>
          </a:stretch>
        </p:blipFill>
        <p:spPr>
          <a:xfrm>
            <a:off x="0" y="1249136"/>
            <a:ext cx="9144000" cy="3894364"/>
          </a:xfrm>
          <a:prstGeom prst="rect">
            <a:avLst/>
          </a:prstGeom>
        </p:spPr>
      </p:pic>
      <p:sp>
        <p:nvSpPr>
          <p:cNvPr id="3074" name="Rectangle 2"/>
          <p:cNvSpPr>
            <a:spLocks noGrp="1" noChangeArrowheads="1"/>
          </p:cNvSpPr>
          <p:nvPr>
            <p:ph type="ctrTitle"/>
          </p:nvPr>
        </p:nvSpPr>
        <p:spPr>
          <a:xfrm>
            <a:off x="745672" y="1553255"/>
            <a:ext cx="7758793" cy="661307"/>
          </a:xfrm>
        </p:spPr>
        <p:txBody>
          <a:bodyPr/>
          <a:lstStyle>
            <a:lvl1pPr>
              <a:defRPr>
                <a:solidFill>
                  <a:schemeClr val="bg1"/>
                </a:solidFill>
              </a:defRPr>
            </a:lvl1pPr>
          </a:lstStyle>
          <a:p>
            <a:r>
              <a:rPr lang="de-DE"/>
              <a:t>Titelmasterformat durch Klicken bearbeiten</a:t>
            </a:r>
            <a:endParaRPr lang="de-DE" dirty="0"/>
          </a:p>
        </p:txBody>
      </p:sp>
      <p:sp>
        <p:nvSpPr>
          <p:cNvPr id="3075" name="Rectangle 3"/>
          <p:cNvSpPr>
            <a:spLocks noGrp="1" noChangeArrowheads="1"/>
          </p:cNvSpPr>
          <p:nvPr>
            <p:ph type="subTitle" idx="1"/>
          </p:nvPr>
        </p:nvSpPr>
        <p:spPr>
          <a:xfrm>
            <a:off x="745671" y="2296204"/>
            <a:ext cx="7745186" cy="1226687"/>
          </a:xfrm>
        </p:spPr>
        <p:txBody>
          <a:bodyPr/>
          <a:lstStyle>
            <a:lvl1pPr marL="0" indent="0">
              <a:buFontTx/>
              <a:buNone/>
              <a:defRPr>
                <a:solidFill>
                  <a:schemeClr val="bg1"/>
                </a:solidFill>
              </a:defRPr>
            </a:lvl1pPr>
          </a:lstStyle>
          <a:p>
            <a:r>
              <a:rPr lang="de-DE"/>
              <a:t>Formatvorlage des Untertitelmasters durch Klicken bearbeiten</a:t>
            </a:r>
            <a:endParaRPr lang="de-DE" dirty="0"/>
          </a:p>
        </p:txBody>
      </p:sp>
      <p:sp>
        <p:nvSpPr>
          <p:cNvPr id="3087" name="Rectangle 15"/>
          <p:cNvSpPr>
            <a:spLocks noGrp="1" noChangeArrowheads="1"/>
          </p:cNvSpPr>
          <p:nvPr>
            <p:ph type="sldNum" sz="quarter" idx="4"/>
          </p:nvPr>
        </p:nvSpPr>
        <p:spPr/>
        <p:txBody>
          <a:bodyPr/>
          <a:lstStyle>
            <a:lvl1pPr>
              <a:defRPr>
                <a:solidFill>
                  <a:schemeClr val="bg1"/>
                </a:solidFill>
                <a:ea typeface="ＭＳ Ｐゴシック" pitchFamily="1" charset="-128"/>
              </a:defRPr>
            </a:lvl1pPr>
          </a:lstStyle>
          <a:p>
            <a:r>
              <a:rPr lang="de-DE"/>
              <a:t>Verfasser Name,   Verdana fett, 9 pt, blau</a:t>
            </a:r>
          </a:p>
        </p:txBody>
      </p:sp>
    </p:spTree>
    <p:extLst>
      <p:ext uri="{BB962C8B-B14F-4D97-AF65-F5344CB8AC3E}">
        <p14:creationId xmlns:p14="http://schemas.microsoft.com/office/powerpoint/2010/main" val="125753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mit Bulletpoi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5" name="Inhaltsplatzhalter 2"/>
          <p:cNvSpPr>
            <a:spLocks noGrp="1"/>
          </p:cNvSpPr>
          <p:nvPr>
            <p:ph sz="half" idx="1" hasCustomPrompt="1"/>
          </p:nvPr>
        </p:nvSpPr>
        <p:spPr>
          <a:xfrm>
            <a:off x="745671" y="1553255"/>
            <a:ext cx="7758793"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6">
            <a:extLst>
              <a:ext uri="{FF2B5EF4-FFF2-40B4-BE49-F238E27FC236}">
                <a16:creationId xmlns:a16="http://schemas.microsoft.com/office/drawing/2014/main" id="{03112069-E23B-4F9C-94D7-7893CB62EF83}"/>
              </a:ext>
            </a:extLst>
          </p:cNvPr>
          <p:cNvSpPr>
            <a:spLocks noGrp="1" noChangeArrowheads="1"/>
          </p:cNvSpPr>
          <p:nvPr>
            <p:ph type="sldNum" sz="quarter" idx="4"/>
          </p:nvPr>
        </p:nvSpPr>
        <p:spPr bwMode="auto">
          <a:xfrm>
            <a:off x="748393" y="4876006"/>
            <a:ext cx="7742464" cy="796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816422">
              <a:defRPr sz="700" b="1"/>
            </a:lvl1pPr>
          </a:lstStyle>
          <a:p>
            <a:r>
              <a:rPr lang="de-DE" dirty="0"/>
              <a:t>Seite </a:t>
            </a:r>
            <a:fld id="{4534549B-FA4B-41DF-A211-F3D21ABCC320}" type="slidenum">
              <a:rPr lang="de-DE" smtClean="0"/>
              <a:pPr/>
              <a:t>‹Nr.›</a:t>
            </a:fld>
            <a:r>
              <a:rPr lang="de-DE" dirty="0"/>
              <a:t> | </a:t>
            </a:r>
            <a:fld id="{E641344A-D8AB-ED46-9DBF-BEA3A81B9F74}" type="datetime1">
              <a:rPr lang="de-DE" smtClean="0"/>
              <a:pPr/>
              <a:t>21.06.2019</a:t>
            </a:fld>
            <a:r>
              <a:rPr lang="de-DE" dirty="0"/>
              <a:t> | Umfrage Influencer Marketing</a:t>
            </a:r>
          </a:p>
        </p:txBody>
      </p:sp>
    </p:spTree>
    <p:extLst>
      <p:ext uri="{BB962C8B-B14F-4D97-AF65-F5344CB8AC3E}">
        <p14:creationId xmlns:p14="http://schemas.microsoft.com/office/powerpoint/2010/main" val="817333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bline/Fließ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5" name="Textplatzhalter 6"/>
          <p:cNvSpPr>
            <a:spLocks noGrp="1"/>
          </p:cNvSpPr>
          <p:nvPr>
            <p:ph type="body" sz="quarter" idx="12"/>
          </p:nvPr>
        </p:nvSpPr>
        <p:spPr>
          <a:xfrm>
            <a:off x="745672" y="1553256"/>
            <a:ext cx="7758793" cy="137773"/>
          </a:xfrm>
        </p:spPr>
        <p:txBody>
          <a:bodyPr/>
          <a:lstStyle>
            <a:lvl1pPr>
              <a:buFontTx/>
              <a:buNone/>
              <a:defRPr b="1"/>
            </a:lvl1pPr>
          </a:lstStyle>
          <a:p>
            <a:pPr lvl="0"/>
            <a:r>
              <a:rPr lang="de-DE"/>
              <a:t>Textmasterformat bearbeiten</a:t>
            </a:r>
          </a:p>
        </p:txBody>
      </p:sp>
      <p:sp>
        <p:nvSpPr>
          <p:cNvPr id="6" name="Inhaltsplatzhalter 2"/>
          <p:cNvSpPr>
            <a:spLocks noGrp="1"/>
          </p:cNvSpPr>
          <p:nvPr>
            <p:ph idx="1" hasCustomPrompt="1"/>
          </p:nvPr>
        </p:nvSpPr>
        <p:spPr>
          <a:xfrm>
            <a:off x="745672" y="1836964"/>
            <a:ext cx="7762875" cy="2679474"/>
          </a:xfrm>
        </p:spPr>
        <p:txBody>
          <a:bodyPr/>
          <a:lstStyle>
            <a:lvl1pPr marL="0" marR="0" indent="0" algn="l" defTabSz="816422" rtl="0" eaLnBrk="1" fontAlgn="base" latinLnBrk="0" hangingPunct="1">
              <a:lnSpc>
                <a:spcPts val="1684"/>
              </a:lnSpc>
              <a:spcBef>
                <a:spcPct val="0"/>
              </a:spcBef>
              <a:spcAft>
                <a:spcPts val="612"/>
              </a:spcAft>
              <a:buClrTx/>
              <a:buSzPct val="105000"/>
              <a:buFontTx/>
              <a:buNone/>
              <a:tabLst/>
              <a:defRPr b="0"/>
            </a:lvl1pPr>
            <a:lvl2pPr marL="138500" indent="0">
              <a:buSzPct val="105000"/>
              <a:buFontTx/>
              <a:buNone/>
              <a:defRPr b="0"/>
            </a:lvl2pPr>
            <a:lvl3pPr marL="277000" indent="-138500">
              <a:buFontTx/>
              <a:buNone/>
              <a:defRPr/>
            </a:lvl3pPr>
            <a:lvl4pPr marL="415501" indent="-138500">
              <a:buFontTx/>
              <a:buNone/>
              <a:defRPr/>
            </a:lvl4pPr>
            <a:lvl5pPr marL="545497" indent="-129996">
              <a:buFontTx/>
              <a:buNone/>
              <a:defRPr/>
            </a:lvl5pPr>
          </a:lstStyle>
          <a:p>
            <a:pPr marL="0" marR="0" lvl="0" indent="0" algn="l" defTabSz="816422" rtl="0" eaLnBrk="1" fontAlgn="base" latinLnBrk="0" hangingPunct="1">
              <a:lnSpc>
                <a:spcPts val="1684"/>
              </a:lnSpc>
              <a:spcBef>
                <a:spcPct val="0"/>
              </a:spcBef>
              <a:spcAft>
                <a:spcPts val="612"/>
              </a:spcAft>
              <a:buClrTx/>
              <a:buSzPct val="105000"/>
              <a:buFontTx/>
              <a:buNone/>
              <a:tabLst/>
              <a:defRPr/>
            </a:pPr>
            <a:r>
              <a:rPr lang="de-DE" dirty="0"/>
              <a:t>Textmasterformate durch Klicken Textmasterformate durch Klicken Textmasterformate durch Klicken Textmasterformate durch Klicken Textmasterformate durch Klicken Textmasterformate durch Klicken </a:t>
            </a:r>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lvl="0"/>
            <a:endParaRPr lang="de-DE" dirty="0"/>
          </a:p>
        </p:txBody>
      </p:sp>
    </p:spTree>
    <p:extLst>
      <p:ext uri="{BB962C8B-B14F-4D97-AF65-F5344CB8AC3E}">
        <p14:creationId xmlns:p14="http://schemas.microsoft.com/office/powerpoint/2010/main" val="1953794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2/2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5" name="Inhaltsplatzhalter 2"/>
          <p:cNvSpPr>
            <a:spLocks noGrp="1"/>
          </p:cNvSpPr>
          <p:nvPr>
            <p:ph sz="half" idx="1" hasCustomPrompt="1"/>
          </p:nvPr>
        </p:nvSpPr>
        <p:spPr>
          <a:xfrm>
            <a:off x="4678136" y="1553255"/>
            <a:ext cx="3826329" cy="2948328"/>
          </a:xfrm>
        </p:spPr>
        <p:txBody>
          <a:bodyPr/>
          <a:lstStyle>
            <a:lvl1pPr marL="201676" indent="-201676">
              <a:lnSpc>
                <a:spcPct val="100000"/>
              </a:lnSpc>
              <a:buSzPct val="110000"/>
              <a:buFontTx/>
              <a:buBlip>
                <a:blip r:embed="rId2"/>
              </a:buBlip>
              <a:defRPr sz="1100"/>
            </a:lvl1pPr>
            <a:lvl2pPr marL="201676" indent="-131211">
              <a:lnSpc>
                <a:spcPct val="100000"/>
              </a:lnSpc>
              <a:defRPr sz="1100"/>
            </a:lvl2pPr>
            <a:lvl3pPr marL="342606" indent="-140930">
              <a:lnSpc>
                <a:spcPct val="100000"/>
              </a:lnSpc>
              <a:defRPr sz="1100"/>
            </a:lvl3pPr>
            <a:lvl4pPr marL="482321" indent="-139715">
              <a:lnSpc>
                <a:spcPct val="100000"/>
              </a:lnSpc>
              <a:defRPr sz="1100"/>
            </a:lvl4pPr>
            <a:lvl5pPr marL="614746" indent="-132426">
              <a:lnSpc>
                <a:spcPct val="100000"/>
              </a:lnSpc>
              <a:defRPr sz="11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Inhaltsplatzhalter 2"/>
          <p:cNvSpPr>
            <a:spLocks noGrp="1"/>
          </p:cNvSpPr>
          <p:nvPr>
            <p:ph sz="half" idx="13" hasCustomPrompt="1"/>
          </p:nvPr>
        </p:nvSpPr>
        <p:spPr>
          <a:xfrm>
            <a:off x="745671" y="1553255"/>
            <a:ext cx="3826329" cy="2948328"/>
          </a:xfrm>
        </p:spPr>
        <p:txBody>
          <a:bodyPr/>
          <a:lstStyle>
            <a:lvl1pPr marL="201676" indent="-201676">
              <a:lnSpc>
                <a:spcPct val="100000"/>
              </a:lnSpc>
              <a:buSzPct val="110000"/>
              <a:buFontTx/>
              <a:buBlip>
                <a:blip r:embed="rId2"/>
              </a:buBlip>
              <a:defRPr sz="1100"/>
            </a:lvl1pPr>
            <a:lvl2pPr marL="201676" indent="-131211">
              <a:lnSpc>
                <a:spcPct val="100000"/>
              </a:lnSpc>
              <a:defRPr sz="1100"/>
            </a:lvl2pPr>
            <a:lvl3pPr marL="342606" indent="-140930">
              <a:lnSpc>
                <a:spcPct val="100000"/>
              </a:lnSpc>
              <a:defRPr sz="1100"/>
            </a:lvl3pPr>
            <a:lvl4pPr marL="482321" indent="-139715">
              <a:lnSpc>
                <a:spcPct val="100000"/>
              </a:lnSpc>
              <a:defRPr sz="1100"/>
            </a:lvl4pPr>
            <a:lvl5pPr marL="614746" indent="-132426">
              <a:lnSpc>
                <a:spcPct val="100000"/>
              </a:lnSpc>
              <a:defRPr sz="11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Rectangle 6">
            <a:extLst>
              <a:ext uri="{FF2B5EF4-FFF2-40B4-BE49-F238E27FC236}">
                <a16:creationId xmlns:a16="http://schemas.microsoft.com/office/drawing/2014/main" id="{02517EFE-924C-419C-BF89-BF6165AF3E33}"/>
              </a:ext>
            </a:extLst>
          </p:cNvPr>
          <p:cNvSpPr>
            <a:spLocks noGrp="1" noChangeArrowheads="1"/>
          </p:cNvSpPr>
          <p:nvPr>
            <p:ph type="sldNum" sz="quarter" idx="4"/>
          </p:nvPr>
        </p:nvSpPr>
        <p:spPr bwMode="auto">
          <a:xfrm>
            <a:off x="748393" y="4876006"/>
            <a:ext cx="7742464" cy="796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816422">
              <a:defRPr sz="700" b="1"/>
            </a:lvl1pPr>
          </a:lstStyle>
          <a:p>
            <a:r>
              <a:rPr lang="de-DE" dirty="0"/>
              <a:t>Seite </a:t>
            </a:r>
            <a:fld id="{4534549B-FA4B-41DF-A211-F3D21ABCC320}" type="slidenum">
              <a:rPr lang="de-DE" smtClean="0"/>
              <a:pPr/>
              <a:t>‹Nr.›</a:t>
            </a:fld>
            <a:r>
              <a:rPr lang="de-DE" dirty="0"/>
              <a:t> | </a:t>
            </a:r>
            <a:fld id="{E641344A-D8AB-ED46-9DBF-BEA3A81B9F74}" type="datetime1">
              <a:rPr lang="de-DE" smtClean="0"/>
              <a:pPr/>
              <a:t>21.06.2019</a:t>
            </a:fld>
            <a:r>
              <a:rPr lang="de-DE" dirty="0"/>
              <a:t> | Umfrage Influencer Marketing</a:t>
            </a:r>
          </a:p>
        </p:txBody>
      </p:sp>
    </p:spTree>
    <p:extLst>
      <p:ext uri="{BB962C8B-B14F-4D97-AF65-F5344CB8AC3E}">
        <p14:creationId xmlns:p14="http://schemas.microsoft.com/office/powerpoint/2010/main" val="3821681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2/2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7" name="Inhaltsplatzhalter 2"/>
          <p:cNvSpPr>
            <a:spLocks noGrp="1"/>
          </p:cNvSpPr>
          <p:nvPr>
            <p:ph sz="half" idx="13" hasCustomPrompt="1"/>
          </p:nvPr>
        </p:nvSpPr>
        <p:spPr>
          <a:xfrm>
            <a:off x="745671" y="1553255"/>
            <a:ext cx="3826329"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Rechteck 5"/>
          <p:cNvSpPr/>
          <p:nvPr userDrawn="1"/>
        </p:nvSpPr>
        <p:spPr bwMode="auto">
          <a:xfrm>
            <a:off x="4695825" y="1553255"/>
            <a:ext cx="3808639" cy="2962616"/>
          </a:xfrm>
          <a:prstGeom prst="rect">
            <a:avLst/>
          </a:prstGeom>
          <a:solidFill>
            <a:schemeClr val="bg2"/>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69979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a:ln>
                <a:noFill/>
              </a:ln>
              <a:solidFill>
                <a:schemeClr val="tx1"/>
              </a:solidFill>
              <a:effectLst/>
              <a:latin typeface="Verdana" pitchFamily="1" charset="0"/>
            </a:endParaRPr>
          </a:p>
        </p:txBody>
      </p:sp>
    </p:spTree>
    <p:extLst>
      <p:ext uri="{BB962C8B-B14F-4D97-AF65-F5344CB8AC3E}">
        <p14:creationId xmlns:p14="http://schemas.microsoft.com/office/powerpoint/2010/main" val="2192279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1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5" name="Inhaltsplatzhalter 2"/>
          <p:cNvSpPr>
            <a:spLocks noGrp="1"/>
          </p:cNvSpPr>
          <p:nvPr>
            <p:ph sz="half" idx="1" hasCustomPrompt="1"/>
          </p:nvPr>
        </p:nvSpPr>
        <p:spPr>
          <a:xfrm>
            <a:off x="745671" y="1553255"/>
            <a:ext cx="5802086"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extplatzhalter 6"/>
          <p:cNvSpPr>
            <a:spLocks noGrp="1"/>
          </p:cNvSpPr>
          <p:nvPr>
            <p:ph type="body" sz="quarter" idx="12" hasCustomPrompt="1"/>
          </p:nvPr>
        </p:nvSpPr>
        <p:spPr>
          <a:xfrm>
            <a:off x="6670221" y="1553255"/>
            <a:ext cx="1821033" cy="2955343"/>
          </a:xfrm>
        </p:spPr>
        <p:txBody>
          <a:bodyPr/>
          <a:lstStyle>
            <a:lvl1pPr marL="201676" indent="-201676">
              <a:buSzPct val="110000"/>
              <a:buFontTx/>
              <a:buBlip>
                <a:blip r:embed="rId2"/>
              </a:buBlip>
              <a:defRPr/>
            </a:lvl1pPr>
            <a:lvl2pPr marL="201676" indent="-131211">
              <a:defRPr/>
            </a:lvl2pPr>
            <a:lvl3pPr marL="342606" indent="-140930">
              <a:defRPr/>
            </a:lvl3pPr>
            <a:lvl4pPr marL="482321" indent="-139715">
              <a:defRPr/>
            </a:lvl4pPr>
            <a:lvl5pPr marL="614746" indent="-132426">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238145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5" name="Inhaltsplatzhalter 2"/>
          <p:cNvSpPr>
            <a:spLocks noGrp="1"/>
          </p:cNvSpPr>
          <p:nvPr>
            <p:ph sz="half" idx="1" hasCustomPrompt="1"/>
          </p:nvPr>
        </p:nvSpPr>
        <p:spPr>
          <a:xfrm>
            <a:off x="2702378" y="1553255"/>
            <a:ext cx="5802086"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extplatzhalter 6"/>
          <p:cNvSpPr>
            <a:spLocks noGrp="1"/>
          </p:cNvSpPr>
          <p:nvPr>
            <p:ph type="body" sz="quarter" idx="12" hasCustomPrompt="1"/>
          </p:nvPr>
        </p:nvSpPr>
        <p:spPr>
          <a:xfrm>
            <a:off x="745671" y="1553255"/>
            <a:ext cx="1821033" cy="2955343"/>
          </a:xfrm>
        </p:spPr>
        <p:txBody>
          <a:bodyPr/>
          <a:lstStyle>
            <a:lvl1pPr marL="201676" indent="-201676">
              <a:buSzPct val="110000"/>
              <a:buFontTx/>
              <a:buBlip>
                <a:blip r:embed="rId2"/>
              </a:buBlip>
              <a:defRPr/>
            </a:lvl1pPr>
            <a:lvl2pPr marL="201676" indent="-131211">
              <a:defRPr/>
            </a:lvl2pPr>
            <a:lvl3pPr marL="342606" indent="-140930">
              <a:defRPr/>
            </a:lvl3pPr>
            <a:lvl4pPr marL="482321" indent="-139715">
              <a:defRPr/>
            </a:lvl4pPr>
            <a:lvl5pPr marL="614746" indent="-132426">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783802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ur Headlin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Rectangle 6">
            <a:extLst>
              <a:ext uri="{FF2B5EF4-FFF2-40B4-BE49-F238E27FC236}">
                <a16:creationId xmlns:a16="http://schemas.microsoft.com/office/drawing/2014/main" id="{9AEA81BA-F374-478C-88EF-1B70665CCCF8}"/>
              </a:ext>
            </a:extLst>
          </p:cNvPr>
          <p:cNvSpPr>
            <a:spLocks noGrp="1" noChangeArrowheads="1"/>
          </p:cNvSpPr>
          <p:nvPr>
            <p:ph type="sldNum" sz="quarter" idx="4"/>
          </p:nvPr>
        </p:nvSpPr>
        <p:spPr bwMode="auto">
          <a:xfrm>
            <a:off x="748393" y="4876006"/>
            <a:ext cx="7742464" cy="796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816422">
              <a:defRPr sz="700" b="1"/>
            </a:lvl1pPr>
          </a:lstStyle>
          <a:p>
            <a:r>
              <a:rPr lang="de-DE" dirty="0"/>
              <a:t>Seite </a:t>
            </a:r>
            <a:fld id="{4534549B-FA4B-41DF-A211-F3D21ABCC320}" type="slidenum">
              <a:rPr lang="de-DE" smtClean="0"/>
              <a:pPr/>
              <a:t>‹Nr.›</a:t>
            </a:fld>
            <a:r>
              <a:rPr lang="de-DE" dirty="0"/>
              <a:t> | </a:t>
            </a:r>
            <a:fld id="{E641344A-D8AB-ED46-9DBF-BEA3A81B9F74}" type="datetime1">
              <a:rPr lang="de-DE" smtClean="0"/>
              <a:pPr/>
              <a:t>21.06.2019</a:t>
            </a:fld>
            <a:r>
              <a:rPr lang="de-DE" dirty="0"/>
              <a:t> | Umfrage Influencer Marketing</a:t>
            </a:r>
          </a:p>
        </p:txBody>
      </p:sp>
    </p:spTree>
    <p:extLst>
      <p:ext uri="{BB962C8B-B14F-4D97-AF65-F5344CB8AC3E}">
        <p14:creationId xmlns:p14="http://schemas.microsoft.com/office/powerpoint/2010/main" val="95637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folie">
    <p:spTree>
      <p:nvGrpSpPr>
        <p:cNvPr id="1" name=""/>
        <p:cNvGrpSpPr/>
        <p:nvPr/>
      </p:nvGrpSpPr>
      <p:grpSpPr>
        <a:xfrm>
          <a:off x="0" y="0"/>
          <a:ext cx="0" cy="0"/>
          <a:chOff x="0" y="0"/>
          <a:chExt cx="0" cy="0"/>
        </a:xfrm>
      </p:grpSpPr>
      <p:pic>
        <p:nvPicPr>
          <p:cNvPr id="9" name="Grafik 6" descr="fond_ppt.jpg"/>
          <p:cNvPicPr>
            <a:picLocks noChangeAspect="1"/>
          </p:cNvPicPr>
          <p:nvPr userDrawn="1"/>
        </p:nvPicPr>
        <p:blipFill>
          <a:blip r:embed="rId2" cstate="print"/>
          <a:stretch>
            <a:fillRect/>
          </a:stretch>
        </p:blipFill>
        <p:spPr>
          <a:xfrm>
            <a:off x="0" y="1249136"/>
            <a:ext cx="9144000" cy="3894364"/>
          </a:xfrm>
          <a:prstGeom prst="rect">
            <a:avLst/>
          </a:prstGeom>
        </p:spPr>
      </p:pic>
      <p:sp>
        <p:nvSpPr>
          <p:cNvPr id="3087" name="Rectangle 15"/>
          <p:cNvSpPr>
            <a:spLocks noGrp="1" noChangeArrowheads="1"/>
          </p:cNvSpPr>
          <p:nvPr>
            <p:ph type="sldNum" sz="quarter" idx="4"/>
          </p:nvPr>
        </p:nvSpPr>
        <p:spPr/>
        <p:txBody>
          <a:bodyPr/>
          <a:lstStyle>
            <a:lvl1pPr>
              <a:defRPr>
                <a:solidFill>
                  <a:schemeClr val="bg1"/>
                </a:solidFill>
                <a:ea typeface="ＭＳ Ｐゴシック" pitchFamily="1" charset="-128"/>
              </a:defRPr>
            </a:lvl1pPr>
          </a:lstStyle>
          <a:p>
            <a:r>
              <a:rPr lang="de-DE" dirty="0"/>
              <a:t>© 2015 | Bundesverband Digitale Wirtschaft (BVDW) e.V.</a:t>
            </a:r>
          </a:p>
        </p:txBody>
      </p:sp>
      <p:sp>
        <p:nvSpPr>
          <p:cNvPr id="8" name="Text Box 7"/>
          <p:cNvSpPr txBox="1">
            <a:spLocks noChangeArrowheads="1"/>
          </p:cNvSpPr>
          <p:nvPr userDrawn="1"/>
        </p:nvSpPr>
        <p:spPr bwMode="auto">
          <a:xfrm>
            <a:off x="745672" y="2621774"/>
            <a:ext cx="5842552" cy="1569212"/>
          </a:xfrm>
          <a:prstGeom prst="rect">
            <a:avLst/>
          </a:prstGeom>
          <a:noFill/>
          <a:ln w="12700">
            <a:noFill/>
            <a:miter lim="800000"/>
            <a:headEnd/>
            <a:tailEnd/>
          </a:ln>
          <a:effectLst/>
        </p:spPr>
        <p:txBody>
          <a:bodyPr wrap="square" lIns="0" tIns="0" rIns="0" bIns="0">
            <a:spAutoFit/>
          </a:bodyPr>
          <a:lstStyle/>
          <a:p>
            <a:pPr>
              <a:lnSpc>
                <a:spcPts val="1378"/>
              </a:lnSpc>
              <a:spcAft>
                <a:spcPts val="612"/>
              </a:spcAft>
            </a:pPr>
            <a:endParaRPr lang="de-DE" sz="900" kern="1200" dirty="0">
              <a:solidFill>
                <a:schemeClr val="bg1"/>
              </a:solidFill>
              <a:latin typeface="Verdana" pitchFamily="1" charset="0"/>
              <a:ea typeface="+mn-ea"/>
              <a:cs typeface="+mn-cs"/>
            </a:endParaRPr>
          </a:p>
          <a:p>
            <a:pPr>
              <a:lnSpc>
                <a:spcPts val="1378"/>
              </a:lnSpc>
              <a:spcAft>
                <a:spcPts val="0"/>
              </a:spcAft>
            </a:pPr>
            <a:r>
              <a:rPr lang="de-DE" sz="900" b="1" kern="1200" dirty="0">
                <a:solidFill>
                  <a:schemeClr val="bg1"/>
                </a:solidFill>
                <a:latin typeface="Verdana" pitchFamily="1" charset="0"/>
                <a:ea typeface="+mn-ea"/>
                <a:cs typeface="+mn-cs"/>
              </a:rPr>
              <a:t>Daniel Sonnenberg</a:t>
            </a:r>
          </a:p>
          <a:p>
            <a:pPr>
              <a:lnSpc>
                <a:spcPts val="1378"/>
              </a:lnSpc>
              <a:spcAft>
                <a:spcPts val="0"/>
              </a:spcAft>
            </a:pPr>
            <a:r>
              <a:rPr lang="de-DE" sz="900" b="1" kern="1200" dirty="0">
                <a:solidFill>
                  <a:schemeClr val="bg1"/>
                </a:solidFill>
                <a:latin typeface="Verdana" pitchFamily="1" charset="0"/>
                <a:ea typeface="+mn-ea"/>
                <a:cs typeface="+mn-cs"/>
              </a:rPr>
              <a:t>Projektmanager Marktforschung</a:t>
            </a:r>
          </a:p>
          <a:p>
            <a:pPr>
              <a:lnSpc>
                <a:spcPts val="1378"/>
              </a:lnSpc>
              <a:spcAft>
                <a:spcPts val="612"/>
              </a:spcAft>
            </a:pPr>
            <a:endParaRPr lang="de-DE" sz="900" kern="1200" dirty="0">
              <a:solidFill>
                <a:schemeClr val="bg1"/>
              </a:solidFill>
              <a:latin typeface="Verdana" pitchFamily="1" charset="0"/>
              <a:ea typeface="+mn-ea"/>
              <a:cs typeface="+mn-cs"/>
            </a:endParaRPr>
          </a:p>
          <a:p>
            <a:pPr>
              <a:lnSpc>
                <a:spcPts val="1378"/>
              </a:lnSpc>
              <a:spcAft>
                <a:spcPts val="0"/>
              </a:spcAft>
            </a:pPr>
            <a:r>
              <a:rPr lang="de-DE" sz="900" kern="1200" dirty="0">
                <a:solidFill>
                  <a:schemeClr val="bg1"/>
                </a:solidFill>
                <a:latin typeface="Verdana" pitchFamily="1" charset="0"/>
                <a:ea typeface="+mn-ea"/>
                <a:cs typeface="+mn-cs"/>
              </a:rPr>
              <a:t>Bundesverband Digitale Wirtschaft (BVDW) e.V.</a:t>
            </a:r>
          </a:p>
          <a:p>
            <a:pPr>
              <a:lnSpc>
                <a:spcPts val="1378"/>
              </a:lnSpc>
              <a:spcAft>
                <a:spcPts val="0"/>
              </a:spcAft>
            </a:pPr>
            <a:r>
              <a:rPr lang="de-DE" sz="900" kern="1200" dirty="0">
                <a:solidFill>
                  <a:schemeClr val="bg1"/>
                </a:solidFill>
                <a:latin typeface="Verdana" pitchFamily="1" charset="0"/>
                <a:ea typeface="+mn-ea"/>
                <a:cs typeface="+mn-cs"/>
              </a:rPr>
              <a:t>Schumannstraße 2 | 10117 Berlin</a:t>
            </a:r>
          </a:p>
          <a:p>
            <a:pPr>
              <a:lnSpc>
                <a:spcPts val="1378"/>
              </a:lnSpc>
              <a:spcAft>
                <a:spcPts val="0"/>
              </a:spcAft>
            </a:pPr>
            <a:r>
              <a:rPr lang="de-DE" sz="900" kern="1200" dirty="0">
                <a:solidFill>
                  <a:schemeClr val="bg1"/>
                </a:solidFill>
                <a:latin typeface="Verdana" pitchFamily="1" charset="0"/>
                <a:ea typeface="+mn-ea"/>
                <a:cs typeface="+mn-cs"/>
              </a:rPr>
              <a:t>Tel.: +49 30 2062186-18 | Mobil: +49 173 8999-002 | Fax: +49 30 2062186-26</a:t>
            </a:r>
          </a:p>
          <a:p>
            <a:pPr>
              <a:lnSpc>
                <a:spcPts val="1378"/>
              </a:lnSpc>
              <a:spcAft>
                <a:spcPts val="0"/>
              </a:spcAft>
            </a:pPr>
            <a:r>
              <a:rPr lang="de-DE" sz="900" kern="1200" dirty="0">
                <a:solidFill>
                  <a:schemeClr val="bg1"/>
                </a:solidFill>
                <a:latin typeface="Verdana" pitchFamily="1" charset="0"/>
                <a:ea typeface="+mn-ea"/>
                <a:cs typeface="+mn-cs"/>
              </a:rPr>
              <a:t>sonnenberg@bvdw.org|www.bvdw.org</a:t>
            </a:r>
          </a:p>
        </p:txBody>
      </p:sp>
      <p:sp>
        <p:nvSpPr>
          <p:cNvPr id="10" name="Bildplatzhalter 9"/>
          <p:cNvSpPr>
            <a:spLocks noGrp="1"/>
          </p:cNvSpPr>
          <p:nvPr>
            <p:ph type="pic" sz="quarter" idx="10"/>
          </p:nvPr>
        </p:nvSpPr>
        <p:spPr>
          <a:xfrm>
            <a:off x="745671" y="2067806"/>
            <a:ext cx="1008000" cy="1008000"/>
          </a:xfrm>
        </p:spPr>
        <p:txBody>
          <a:bodyPr/>
          <a:lstStyle/>
          <a:p>
            <a:r>
              <a:rPr lang="de-DE" dirty="0"/>
              <a:t>Bild durch Klicken auf Symbol hinzufügen</a:t>
            </a:r>
          </a:p>
        </p:txBody>
      </p:sp>
      <p:sp>
        <p:nvSpPr>
          <p:cNvPr id="12" name="Rectangle 2"/>
          <p:cNvSpPr txBox="1">
            <a:spLocks noChangeArrowheads="1"/>
          </p:cNvSpPr>
          <p:nvPr userDrawn="1"/>
        </p:nvSpPr>
        <p:spPr bwMode="auto">
          <a:xfrm>
            <a:off x="747956" y="1556018"/>
            <a:ext cx="7739743" cy="66130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816422" rtl="0" eaLnBrk="1" fontAlgn="base" latinLnBrk="0" hangingPunct="1">
              <a:lnSpc>
                <a:spcPts val="2525"/>
              </a:lnSpc>
              <a:spcBef>
                <a:spcPct val="0"/>
              </a:spcBef>
              <a:spcAft>
                <a:spcPct val="0"/>
              </a:spcAft>
              <a:buClrTx/>
              <a:buSzTx/>
              <a:buFontTx/>
              <a:buNone/>
              <a:tabLst/>
              <a:defRPr/>
            </a:pPr>
            <a:r>
              <a:rPr kumimoji="0" lang="de-DE" sz="1700" b="0" i="0" u="none" strike="noStrike" kern="0" cap="none" spc="0" normalizeH="0" baseline="0" noProof="0" dirty="0">
                <a:ln>
                  <a:noFill/>
                </a:ln>
                <a:solidFill>
                  <a:schemeClr val="bg1"/>
                </a:solidFill>
                <a:effectLst/>
                <a:uLnTx/>
                <a:uFillTx/>
                <a:latin typeface="+mj-lt"/>
                <a:ea typeface="+mj-ea"/>
                <a:cs typeface="+mj-cs"/>
              </a:rPr>
              <a:t>Ihr Ansprechpartner beim BVDW</a:t>
            </a:r>
          </a:p>
        </p:txBody>
      </p:sp>
      <p:pic>
        <p:nvPicPr>
          <p:cNvPr id="15" name="Grafik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92888" y="216748"/>
            <a:ext cx="1529715" cy="790863"/>
          </a:xfrm>
          <a:prstGeom prst="rect">
            <a:avLst/>
          </a:prstGeom>
        </p:spPr>
      </p:pic>
      <p:pic>
        <p:nvPicPr>
          <p:cNvPr id="11" name="Grafik 10">
            <a:extLst>
              <a:ext uri="{FF2B5EF4-FFF2-40B4-BE49-F238E27FC236}">
                <a16:creationId xmlns:a16="http://schemas.microsoft.com/office/drawing/2014/main" id="{64AC0D65-A355-4231-A5F7-E465CDEB787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46125" y="217546"/>
            <a:ext cx="2342105" cy="640800"/>
          </a:xfrm>
          <a:prstGeom prst="rect">
            <a:avLst/>
          </a:prstGeom>
        </p:spPr>
      </p:pic>
    </p:spTree>
    <p:extLst>
      <p:ext uri="{BB962C8B-B14F-4D97-AF65-F5344CB8AC3E}">
        <p14:creationId xmlns:p14="http://schemas.microsoft.com/office/powerpoint/2010/main" val="39119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mit Bulletpoi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Mai 2018 | Digital Trends – Video On Demand</a:t>
            </a:r>
          </a:p>
        </p:txBody>
      </p:sp>
      <p:sp>
        <p:nvSpPr>
          <p:cNvPr id="5" name="Inhaltsplatzhalter 2"/>
          <p:cNvSpPr>
            <a:spLocks noGrp="1"/>
          </p:cNvSpPr>
          <p:nvPr>
            <p:ph sz="half" idx="1" hasCustomPrompt="1"/>
          </p:nvPr>
        </p:nvSpPr>
        <p:spPr>
          <a:xfrm>
            <a:off x="745671" y="1553255"/>
            <a:ext cx="7758793"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line/Fließ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März 2018 | Digital Trends – Umfrage zum Online-Lebensmitteleinkauf</a:t>
            </a:r>
          </a:p>
        </p:txBody>
      </p:sp>
      <p:sp>
        <p:nvSpPr>
          <p:cNvPr id="5" name="Textplatzhalter 6"/>
          <p:cNvSpPr>
            <a:spLocks noGrp="1"/>
          </p:cNvSpPr>
          <p:nvPr>
            <p:ph type="body" sz="quarter" idx="12"/>
          </p:nvPr>
        </p:nvSpPr>
        <p:spPr>
          <a:xfrm>
            <a:off x="745672" y="1553256"/>
            <a:ext cx="7758793" cy="137773"/>
          </a:xfrm>
        </p:spPr>
        <p:txBody>
          <a:bodyPr/>
          <a:lstStyle>
            <a:lvl1pPr>
              <a:buFontTx/>
              <a:buNone/>
              <a:defRPr b="1"/>
            </a:lvl1pPr>
          </a:lstStyle>
          <a:p>
            <a:pPr lvl="0"/>
            <a:r>
              <a:rPr lang="de-DE"/>
              <a:t>Textmasterformat bearbeiten</a:t>
            </a:r>
          </a:p>
        </p:txBody>
      </p:sp>
      <p:sp>
        <p:nvSpPr>
          <p:cNvPr id="6" name="Inhaltsplatzhalter 2"/>
          <p:cNvSpPr>
            <a:spLocks noGrp="1"/>
          </p:cNvSpPr>
          <p:nvPr>
            <p:ph idx="1" hasCustomPrompt="1"/>
          </p:nvPr>
        </p:nvSpPr>
        <p:spPr>
          <a:xfrm>
            <a:off x="745672" y="1836964"/>
            <a:ext cx="7762875" cy="2679474"/>
          </a:xfrm>
        </p:spPr>
        <p:txBody>
          <a:bodyPr/>
          <a:lstStyle>
            <a:lvl1pPr marL="0" marR="0" indent="0" algn="l" defTabSz="816422" rtl="0" eaLnBrk="1" fontAlgn="base" latinLnBrk="0" hangingPunct="1">
              <a:lnSpc>
                <a:spcPts val="1684"/>
              </a:lnSpc>
              <a:spcBef>
                <a:spcPct val="0"/>
              </a:spcBef>
              <a:spcAft>
                <a:spcPts val="612"/>
              </a:spcAft>
              <a:buClrTx/>
              <a:buSzPct val="105000"/>
              <a:buFontTx/>
              <a:buNone/>
              <a:tabLst/>
              <a:defRPr b="0"/>
            </a:lvl1pPr>
            <a:lvl2pPr marL="138500" indent="0">
              <a:buSzPct val="105000"/>
              <a:buFontTx/>
              <a:buNone/>
              <a:defRPr b="0"/>
            </a:lvl2pPr>
            <a:lvl3pPr marL="277000" indent="-138500">
              <a:buFontTx/>
              <a:buNone/>
              <a:defRPr/>
            </a:lvl3pPr>
            <a:lvl4pPr marL="415501" indent="-138500">
              <a:buFontTx/>
              <a:buNone/>
              <a:defRPr/>
            </a:lvl4pPr>
            <a:lvl5pPr marL="545497" indent="-129996">
              <a:buFontTx/>
              <a:buNone/>
              <a:defRPr/>
            </a:lvl5pPr>
          </a:lstStyle>
          <a:p>
            <a:pPr marL="0" marR="0" lvl="0" indent="0" algn="l" defTabSz="816422" rtl="0" eaLnBrk="1" fontAlgn="base" latinLnBrk="0" hangingPunct="1">
              <a:lnSpc>
                <a:spcPts val="1684"/>
              </a:lnSpc>
              <a:spcBef>
                <a:spcPct val="0"/>
              </a:spcBef>
              <a:spcAft>
                <a:spcPts val="612"/>
              </a:spcAft>
              <a:buClrTx/>
              <a:buSzPct val="105000"/>
              <a:buFontTx/>
              <a:buNone/>
              <a:tabLst/>
              <a:defRPr/>
            </a:pPr>
            <a:r>
              <a:rPr lang="de-DE" dirty="0"/>
              <a:t>Textmasterformate durch Klicken Textmasterformate durch Klicken Textmasterformate durch Klicken Textmasterformate durch Klicken Textmasterformate durch Klicken Textmasterformate durch Klicken </a:t>
            </a:r>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marL="0" marR="0" lvl="0" indent="0" algn="l" defTabSz="816422" rtl="0" eaLnBrk="1" fontAlgn="base" latinLnBrk="0" hangingPunct="1">
              <a:lnSpc>
                <a:spcPts val="1684"/>
              </a:lnSpc>
              <a:spcBef>
                <a:spcPct val="0"/>
              </a:spcBef>
              <a:spcAft>
                <a:spcPts val="612"/>
              </a:spcAft>
              <a:buClrTx/>
              <a:buSzPct val="105000"/>
              <a:buFontTx/>
              <a:buNone/>
              <a:tabLst/>
              <a:defRPr/>
            </a:pPr>
            <a:endParaRPr lang="de-DE" dirty="0"/>
          </a:p>
          <a:p>
            <a:pPr lvl="0"/>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2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März 2018 | Digital Trends – Umfrage zum Online-Lebensmitteleinkauf</a:t>
            </a:r>
          </a:p>
        </p:txBody>
      </p:sp>
      <p:sp>
        <p:nvSpPr>
          <p:cNvPr id="5" name="Inhaltsplatzhalter 2"/>
          <p:cNvSpPr>
            <a:spLocks noGrp="1"/>
          </p:cNvSpPr>
          <p:nvPr>
            <p:ph sz="half" idx="1" hasCustomPrompt="1"/>
          </p:nvPr>
        </p:nvSpPr>
        <p:spPr>
          <a:xfrm>
            <a:off x="4678136" y="1553255"/>
            <a:ext cx="3826329"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Inhaltsplatzhalter 2"/>
          <p:cNvSpPr>
            <a:spLocks noGrp="1"/>
          </p:cNvSpPr>
          <p:nvPr>
            <p:ph sz="half" idx="13" hasCustomPrompt="1"/>
          </p:nvPr>
        </p:nvSpPr>
        <p:spPr>
          <a:xfrm>
            <a:off x="745671" y="1553255"/>
            <a:ext cx="3826329"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2/2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März 2018 | Digital Trends – Umfrage zum Online-Lebensmitteleinkauf</a:t>
            </a:r>
          </a:p>
        </p:txBody>
      </p:sp>
      <p:sp>
        <p:nvSpPr>
          <p:cNvPr id="7" name="Inhaltsplatzhalter 2"/>
          <p:cNvSpPr>
            <a:spLocks noGrp="1"/>
          </p:cNvSpPr>
          <p:nvPr>
            <p:ph sz="half" idx="13" hasCustomPrompt="1"/>
          </p:nvPr>
        </p:nvSpPr>
        <p:spPr>
          <a:xfrm>
            <a:off x="745671" y="1553255"/>
            <a:ext cx="3826329"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Rechteck 5"/>
          <p:cNvSpPr/>
          <p:nvPr userDrawn="1"/>
        </p:nvSpPr>
        <p:spPr bwMode="auto">
          <a:xfrm>
            <a:off x="4695825" y="1553255"/>
            <a:ext cx="3808639" cy="2962616"/>
          </a:xfrm>
          <a:prstGeom prst="rect">
            <a:avLst/>
          </a:prstGeom>
          <a:solidFill>
            <a:schemeClr val="bg2"/>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69979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a:ln>
                <a:noFill/>
              </a:ln>
              <a:solidFill>
                <a:schemeClr val="tx1"/>
              </a:solidFill>
              <a:effectLst/>
              <a:latin typeface="Verdana" pitchFamily="1"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1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März 2018 | Digital Trends – Umfrage zum Online-Lebensmitteleinkauf</a:t>
            </a:r>
          </a:p>
        </p:txBody>
      </p:sp>
      <p:sp>
        <p:nvSpPr>
          <p:cNvPr id="5" name="Inhaltsplatzhalter 2"/>
          <p:cNvSpPr>
            <a:spLocks noGrp="1"/>
          </p:cNvSpPr>
          <p:nvPr>
            <p:ph sz="half" idx="1" hasCustomPrompt="1"/>
          </p:nvPr>
        </p:nvSpPr>
        <p:spPr>
          <a:xfrm>
            <a:off x="745671" y="1553255"/>
            <a:ext cx="5802086"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extplatzhalter 6"/>
          <p:cNvSpPr>
            <a:spLocks noGrp="1"/>
          </p:cNvSpPr>
          <p:nvPr>
            <p:ph type="body" sz="quarter" idx="12" hasCustomPrompt="1"/>
          </p:nvPr>
        </p:nvSpPr>
        <p:spPr>
          <a:xfrm>
            <a:off x="6670221" y="1553255"/>
            <a:ext cx="1821033" cy="2955343"/>
          </a:xfrm>
        </p:spPr>
        <p:txBody>
          <a:bodyPr/>
          <a:lstStyle>
            <a:lvl1pPr marL="201676" indent="-201676">
              <a:buSzPct val="110000"/>
              <a:buFontTx/>
              <a:buBlip>
                <a:blip r:embed="rId2"/>
              </a:buBlip>
              <a:defRPr/>
            </a:lvl1pPr>
            <a:lvl2pPr marL="201676" indent="-131211">
              <a:defRPr/>
            </a:lvl2pPr>
            <a:lvl3pPr marL="342606" indent="-140930">
              <a:defRPr/>
            </a:lvl3pPr>
            <a:lvl4pPr marL="482321" indent="-139715">
              <a:defRPr/>
            </a:lvl4pPr>
            <a:lvl5pPr marL="614746" indent="-132426">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März 2018 | Digital Trends – Umfrage zum Online-Lebensmitteleinkauf</a:t>
            </a:r>
          </a:p>
        </p:txBody>
      </p:sp>
      <p:sp>
        <p:nvSpPr>
          <p:cNvPr id="5" name="Inhaltsplatzhalter 2"/>
          <p:cNvSpPr>
            <a:spLocks noGrp="1"/>
          </p:cNvSpPr>
          <p:nvPr>
            <p:ph sz="half" idx="1" hasCustomPrompt="1"/>
          </p:nvPr>
        </p:nvSpPr>
        <p:spPr>
          <a:xfrm>
            <a:off x="2702378" y="1553255"/>
            <a:ext cx="5802086" cy="2948328"/>
          </a:xfrm>
        </p:spPr>
        <p:txBody>
          <a:bodyPr/>
          <a:lstStyle>
            <a:lvl1pPr marL="201676" indent="-201676">
              <a:buSzPct val="110000"/>
              <a:buFontTx/>
              <a:buBlip>
                <a:blip r:embed="rId2"/>
              </a:buBlip>
              <a:defRPr sz="1200"/>
            </a:lvl1pPr>
            <a:lvl2pPr marL="201676" indent="-131211">
              <a:defRPr sz="1200"/>
            </a:lvl2pPr>
            <a:lvl3pPr marL="342606" indent="-140930">
              <a:defRPr sz="1200"/>
            </a:lvl3pPr>
            <a:lvl4pPr marL="482321" indent="-139715">
              <a:defRPr sz="1200"/>
            </a:lvl4pPr>
            <a:lvl5pPr marL="614746" indent="-132426">
              <a:defRPr sz="1200"/>
            </a:lvl5pPr>
            <a:lvl6pPr>
              <a:defRPr sz="1400"/>
            </a:lvl6pPr>
            <a:lvl7pPr>
              <a:defRPr sz="1400"/>
            </a:lvl7pPr>
            <a:lvl8pPr>
              <a:defRPr sz="1400"/>
            </a:lvl8pPr>
            <a:lvl9pPr>
              <a:defRPr sz="14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Textplatzhalter 6"/>
          <p:cNvSpPr>
            <a:spLocks noGrp="1"/>
          </p:cNvSpPr>
          <p:nvPr>
            <p:ph type="body" sz="quarter" idx="12" hasCustomPrompt="1"/>
          </p:nvPr>
        </p:nvSpPr>
        <p:spPr>
          <a:xfrm>
            <a:off x="745671" y="1553255"/>
            <a:ext cx="1821033" cy="2955343"/>
          </a:xfrm>
        </p:spPr>
        <p:txBody>
          <a:bodyPr/>
          <a:lstStyle>
            <a:lvl1pPr marL="201676" indent="-201676">
              <a:buSzPct val="110000"/>
              <a:buFontTx/>
              <a:buBlip>
                <a:blip r:embed="rId2"/>
              </a:buBlip>
              <a:defRPr/>
            </a:lvl1pPr>
            <a:lvl2pPr marL="201676" indent="-131211">
              <a:defRPr/>
            </a:lvl2pPr>
            <a:lvl3pPr marL="342606" indent="-140930">
              <a:defRPr/>
            </a:lvl3pPr>
            <a:lvl4pPr marL="482321" indent="-139715">
              <a:defRPr/>
            </a:lvl4pPr>
            <a:lvl5pPr marL="614746" indent="-132426">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ur Headlin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Foliennummernplatzhalter 2"/>
          <p:cNvSpPr>
            <a:spLocks noGrp="1"/>
          </p:cNvSpPr>
          <p:nvPr>
            <p:ph type="sldNum" sz="quarter" idx="10"/>
          </p:nvPr>
        </p:nvSpPr>
        <p:spPr/>
        <p:txBody>
          <a:bodyPr/>
          <a:lstStyle/>
          <a:p>
            <a:r>
              <a:rPr lang="de-DE" dirty="0"/>
              <a:t>Seite </a:t>
            </a:r>
            <a:fld id="{4534549B-FA4B-41DF-A211-F3D21ABCC320}" type="slidenum">
              <a:rPr lang="de-DE" smtClean="0"/>
              <a:pPr/>
              <a:t>‹Nr.›</a:t>
            </a:fld>
            <a:r>
              <a:rPr lang="de-DE" dirty="0"/>
              <a:t> | März 2018 | Digital Trends – Umfrage zum Online-Lebensmitteleinkauf</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Endfolie">
    <p:spTree>
      <p:nvGrpSpPr>
        <p:cNvPr id="1" name=""/>
        <p:cNvGrpSpPr/>
        <p:nvPr/>
      </p:nvGrpSpPr>
      <p:grpSpPr>
        <a:xfrm>
          <a:off x="0" y="0"/>
          <a:ext cx="0" cy="0"/>
          <a:chOff x="0" y="0"/>
          <a:chExt cx="0" cy="0"/>
        </a:xfrm>
      </p:grpSpPr>
      <p:pic>
        <p:nvPicPr>
          <p:cNvPr id="9" name="Grafik 6" descr="fond_ppt.jpg"/>
          <p:cNvPicPr>
            <a:picLocks noChangeAspect="1"/>
          </p:cNvPicPr>
          <p:nvPr userDrawn="1"/>
        </p:nvPicPr>
        <p:blipFill>
          <a:blip r:embed="rId2" cstate="print"/>
          <a:stretch>
            <a:fillRect/>
          </a:stretch>
        </p:blipFill>
        <p:spPr>
          <a:xfrm>
            <a:off x="0" y="1249136"/>
            <a:ext cx="9144000" cy="3894364"/>
          </a:xfrm>
          <a:prstGeom prst="rect">
            <a:avLst/>
          </a:prstGeom>
        </p:spPr>
      </p:pic>
      <p:sp>
        <p:nvSpPr>
          <p:cNvPr id="3087" name="Rectangle 15"/>
          <p:cNvSpPr>
            <a:spLocks noGrp="1" noChangeArrowheads="1"/>
          </p:cNvSpPr>
          <p:nvPr>
            <p:ph type="sldNum" sz="quarter" idx="4"/>
          </p:nvPr>
        </p:nvSpPr>
        <p:spPr/>
        <p:txBody>
          <a:bodyPr/>
          <a:lstStyle>
            <a:lvl1pPr>
              <a:defRPr>
                <a:solidFill>
                  <a:schemeClr val="bg1"/>
                </a:solidFill>
                <a:ea typeface="ＭＳ Ｐゴシック" pitchFamily="1" charset="-128"/>
              </a:defRPr>
            </a:lvl1pPr>
          </a:lstStyle>
          <a:p>
            <a:r>
              <a:rPr lang="de-DE" dirty="0"/>
              <a:t>© 2017| Bundesverband Digitale Wirtschaft (BVDW) e.V.</a:t>
            </a:r>
          </a:p>
        </p:txBody>
      </p:sp>
      <p:sp>
        <p:nvSpPr>
          <p:cNvPr id="8" name="Text Box 7"/>
          <p:cNvSpPr txBox="1">
            <a:spLocks noChangeArrowheads="1"/>
          </p:cNvSpPr>
          <p:nvPr userDrawn="1"/>
        </p:nvSpPr>
        <p:spPr bwMode="auto">
          <a:xfrm>
            <a:off x="745289" y="3223636"/>
            <a:ext cx="3826328" cy="1154162"/>
          </a:xfrm>
          <a:prstGeom prst="rect">
            <a:avLst/>
          </a:prstGeom>
          <a:noFill/>
          <a:ln w="12700">
            <a:noFill/>
            <a:miter lim="800000"/>
            <a:headEnd/>
            <a:tailEnd/>
          </a:ln>
          <a:effectLst/>
        </p:spPr>
        <p:txBody>
          <a:bodyPr wrap="square" lIns="0" tIns="0" rIns="0" bIns="0">
            <a:spAutoFit/>
          </a:bodyPr>
          <a:lstStyle/>
          <a:p>
            <a:pPr>
              <a:lnSpc>
                <a:spcPts val="1378"/>
              </a:lnSpc>
              <a:spcAft>
                <a:spcPts val="612"/>
              </a:spcAft>
            </a:pPr>
            <a:r>
              <a:rPr lang="de-DE" sz="900" b="1" kern="1200" dirty="0">
                <a:solidFill>
                  <a:schemeClr val="bg1"/>
                </a:solidFill>
                <a:latin typeface="Verdana" pitchFamily="1" charset="0"/>
                <a:ea typeface="+mn-ea"/>
                <a:cs typeface="+mn-cs"/>
              </a:rPr>
              <a:t>Yannick Tesche</a:t>
            </a:r>
            <a:br>
              <a:rPr lang="de-DE" sz="900" b="1" kern="1200" dirty="0">
                <a:solidFill>
                  <a:schemeClr val="bg1"/>
                </a:solidFill>
                <a:latin typeface="Verdana" pitchFamily="1" charset="0"/>
                <a:ea typeface="+mn-ea"/>
                <a:cs typeface="+mn-cs"/>
              </a:rPr>
            </a:br>
            <a:r>
              <a:rPr lang="de-DE" sz="900" b="1" kern="1200" dirty="0">
                <a:solidFill>
                  <a:schemeClr val="bg1"/>
                </a:solidFill>
                <a:latin typeface="Verdana" pitchFamily="1" charset="0"/>
                <a:ea typeface="+mn-ea"/>
                <a:cs typeface="+mn-cs"/>
              </a:rPr>
              <a:t>Projektmanager Marktforschung</a:t>
            </a:r>
          </a:p>
          <a:p>
            <a:pPr>
              <a:lnSpc>
                <a:spcPts val="1378"/>
              </a:lnSpc>
              <a:spcAft>
                <a:spcPts val="612"/>
              </a:spcAft>
            </a:pPr>
            <a:r>
              <a:rPr lang="de-DE" sz="900" kern="1200" dirty="0">
                <a:solidFill>
                  <a:schemeClr val="bg1"/>
                </a:solidFill>
                <a:latin typeface="Verdana" pitchFamily="1" charset="0"/>
                <a:ea typeface="+mn-ea"/>
                <a:cs typeface="+mn-cs"/>
              </a:rPr>
              <a:t>Bundesverband Digitale Wirtschaft (BVDW) e.V.</a:t>
            </a:r>
            <a:br>
              <a:rPr lang="de-DE" sz="900" kern="1200" dirty="0">
                <a:solidFill>
                  <a:schemeClr val="bg1"/>
                </a:solidFill>
                <a:latin typeface="Verdana" pitchFamily="1" charset="0"/>
                <a:ea typeface="+mn-ea"/>
                <a:cs typeface="+mn-cs"/>
              </a:rPr>
            </a:br>
            <a:r>
              <a:rPr lang="de-DE" sz="900" kern="1200" dirty="0">
                <a:solidFill>
                  <a:schemeClr val="bg1"/>
                </a:solidFill>
                <a:latin typeface="Verdana" pitchFamily="1" charset="0"/>
                <a:ea typeface="+mn-ea"/>
                <a:cs typeface="+mn-cs"/>
              </a:rPr>
              <a:t>Berliner Allee 57 | 40212 Düsseldorf</a:t>
            </a:r>
            <a:br>
              <a:rPr lang="de-DE" sz="900" kern="1200" dirty="0">
                <a:solidFill>
                  <a:schemeClr val="bg1"/>
                </a:solidFill>
                <a:latin typeface="Verdana" pitchFamily="1" charset="0"/>
                <a:ea typeface="+mn-ea"/>
                <a:cs typeface="+mn-cs"/>
              </a:rPr>
            </a:br>
            <a:r>
              <a:rPr lang="de-DE" sz="900" kern="1200" dirty="0">
                <a:solidFill>
                  <a:schemeClr val="bg1"/>
                </a:solidFill>
                <a:latin typeface="Verdana" pitchFamily="1" charset="0"/>
                <a:ea typeface="+mn-ea"/>
                <a:cs typeface="+mn-cs"/>
              </a:rPr>
              <a:t>Fon +49 211 600456-28 | Fax +49 211 600456-33</a:t>
            </a:r>
            <a:br>
              <a:rPr lang="de-DE" sz="900" kern="1200" dirty="0">
                <a:solidFill>
                  <a:schemeClr val="bg1"/>
                </a:solidFill>
                <a:latin typeface="Verdana" pitchFamily="1" charset="0"/>
                <a:ea typeface="+mn-ea"/>
                <a:cs typeface="+mn-cs"/>
              </a:rPr>
            </a:br>
            <a:r>
              <a:rPr lang="de-DE" sz="900" dirty="0">
                <a:solidFill>
                  <a:schemeClr val="bg1"/>
                </a:solidFill>
              </a:rPr>
              <a:t>tesche@bvdw.org | www.bvdw.org</a:t>
            </a:r>
          </a:p>
        </p:txBody>
      </p:sp>
      <p:sp>
        <p:nvSpPr>
          <p:cNvPr id="10" name="Bildplatzhalter 9"/>
          <p:cNvSpPr>
            <a:spLocks noGrp="1"/>
          </p:cNvSpPr>
          <p:nvPr>
            <p:ph type="pic" sz="quarter" idx="10"/>
          </p:nvPr>
        </p:nvSpPr>
        <p:spPr>
          <a:xfrm>
            <a:off x="745671" y="2067806"/>
            <a:ext cx="1008000" cy="1008000"/>
          </a:xfrm>
        </p:spPr>
        <p:txBody>
          <a:bodyPr/>
          <a:lstStyle/>
          <a:p>
            <a:r>
              <a:rPr lang="de-DE"/>
              <a:t>Bild durch Klicken auf Symbol hinzufügen</a:t>
            </a:r>
            <a:endParaRPr lang="de-DE" dirty="0"/>
          </a:p>
        </p:txBody>
      </p:sp>
      <p:sp>
        <p:nvSpPr>
          <p:cNvPr id="12" name="Rectangle 2"/>
          <p:cNvSpPr txBox="1">
            <a:spLocks noChangeArrowheads="1"/>
          </p:cNvSpPr>
          <p:nvPr userDrawn="1"/>
        </p:nvSpPr>
        <p:spPr bwMode="auto">
          <a:xfrm>
            <a:off x="747956" y="1556018"/>
            <a:ext cx="7739743" cy="66130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816422" rtl="0" eaLnBrk="1" fontAlgn="base" latinLnBrk="0" hangingPunct="1">
              <a:lnSpc>
                <a:spcPts val="2525"/>
              </a:lnSpc>
              <a:spcBef>
                <a:spcPct val="0"/>
              </a:spcBef>
              <a:spcAft>
                <a:spcPct val="0"/>
              </a:spcAft>
              <a:buClrTx/>
              <a:buSzTx/>
              <a:buFontTx/>
              <a:buNone/>
              <a:tabLst/>
              <a:defRPr/>
            </a:pPr>
            <a:r>
              <a:rPr kumimoji="0" lang="de-DE" sz="1700" b="0" i="0" u="none" strike="noStrike" kern="0" cap="none" spc="0" normalizeH="0" baseline="0" noProof="0" dirty="0">
                <a:ln>
                  <a:noFill/>
                </a:ln>
                <a:solidFill>
                  <a:schemeClr val="bg1"/>
                </a:solidFill>
                <a:effectLst/>
                <a:uLnTx/>
                <a:uFillTx/>
                <a:latin typeface="+mj-lt"/>
                <a:ea typeface="+mj-ea"/>
                <a:cs typeface="+mj-cs"/>
              </a:rPr>
              <a:t>Ihr Ansprechpartner beim BVDW zur Studie</a:t>
            </a:r>
          </a:p>
        </p:txBody>
      </p:sp>
      <p:pic>
        <p:nvPicPr>
          <p:cNvPr id="15" name="Grafik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92888" y="216748"/>
            <a:ext cx="1529715" cy="790863"/>
          </a:xfrm>
          <a:prstGeom prst="rect">
            <a:avLst/>
          </a:prstGeom>
        </p:spPr>
      </p:pic>
      <p:pic>
        <p:nvPicPr>
          <p:cNvPr id="24" name="Grafik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46125" y="217546"/>
            <a:ext cx="2342105" cy="6408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 name="Grafik 1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46125" y="215165"/>
            <a:ext cx="1605263" cy="439200"/>
          </a:xfrm>
          <a:prstGeom prst="rect">
            <a:avLst/>
          </a:prstGeom>
        </p:spPr>
      </p:pic>
      <p:pic>
        <p:nvPicPr>
          <p:cNvPr id="4" name="Grafik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457082" y="215165"/>
            <a:ext cx="1190588" cy="615534"/>
          </a:xfrm>
          <a:prstGeom prst="rect">
            <a:avLst/>
          </a:prstGeom>
        </p:spPr>
      </p:pic>
      <p:sp>
        <p:nvSpPr>
          <p:cNvPr id="1026" name="Rectangle 2"/>
          <p:cNvSpPr>
            <a:spLocks noGrp="1" noChangeArrowheads="1"/>
          </p:cNvSpPr>
          <p:nvPr>
            <p:ph type="title"/>
          </p:nvPr>
        </p:nvSpPr>
        <p:spPr bwMode="auto">
          <a:xfrm>
            <a:off x="745672" y="857250"/>
            <a:ext cx="7758793" cy="5786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745672" y="1553255"/>
            <a:ext cx="7762875" cy="296363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30" name="Rectangle 6"/>
          <p:cNvSpPr>
            <a:spLocks noGrp="1" noChangeArrowheads="1"/>
          </p:cNvSpPr>
          <p:nvPr>
            <p:ph type="sldNum" sz="quarter" idx="4"/>
          </p:nvPr>
        </p:nvSpPr>
        <p:spPr bwMode="auto">
          <a:xfrm>
            <a:off x="748393" y="4769984"/>
            <a:ext cx="7742464" cy="796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816422">
              <a:defRPr sz="700" b="1"/>
            </a:lvl1pPr>
          </a:lstStyle>
          <a:p>
            <a:r>
              <a:rPr lang="de-DE" dirty="0"/>
              <a:t>Seite </a:t>
            </a:r>
            <a:fld id="{4534549B-FA4B-41DF-A211-F3D21ABCC320}" type="slidenum">
              <a:rPr lang="de-DE" smtClean="0"/>
              <a:pPr/>
              <a:t>‹Nr.›</a:t>
            </a:fld>
            <a:r>
              <a:rPr lang="de-DE" dirty="0"/>
              <a:t> | März 2018 | Digital Trends – Umfrage zum Online-Lebensmitteleinkauf</a:t>
            </a:r>
          </a:p>
        </p:txBody>
      </p:sp>
      <p:sp useBgFill="1">
        <p:nvSpPr>
          <p:cNvPr id="10" name="Fußzeilenplatzhalter 9"/>
          <p:cNvSpPr>
            <a:spLocks noGrp="1"/>
          </p:cNvSpPr>
          <p:nvPr>
            <p:ph type="ftr" sz="quarter" idx="3"/>
          </p:nvPr>
        </p:nvSpPr>
        <p:spPr>
          <a:xfrm>
            <a:off x="732092" y="4592425"/>
            <a:ext cx="7758793" cy="183698"/>
          </a:xfrm>
          <a:prstGeom prst="rect">
            <a:avLst/>
          </a:prstGeom>
        </p:spPr>
        <p:txBody>
          <a:bodyPr vert="horz" lIns="0" tIns="0" rIns="69979" bIns="34990" rtlCol="0" anchor="t" anchorCtr="0"/>
          <a:lstStyle>
            <a:lvl1pPr algn="l">
              <a:defRPr sz="500">
                <a:solidFill>
                  <a:schemeClr val="tx1"/>
                </a:solidFill>
              </a:defRPr>
            </a:lvl1pPr>
          </a:lstStyle>
          <a:p>
            <a:r>
              <a:rPr lang="de-DE" dirty="0"/>
              <a:t>Quellenangabe</a:t>
            </a:r>
          </a:p>
        </p:txBody>
      </p:sp>
      <p:sp>
        <p:nvSpPr>
          <p:cNvPr id="2" name="Rechteck 1">
            <a:extLst>
              <a:ext uri="{FF2B5EF4-FFF2-40B4-BE49-F238E27FC236}">
                <a16:creationId xmlns:a16="http://schemas.microsoft.com/office/drawing/2014/main" id="{F3BB786F-1B75-47CD-A5B5-AFF863B62DA3}"/>
              </a:ext>
            </a:extLst>
          </p:cNvPr>
          <p:cNvSpPr/>
          <p:nvPr userDrawn="1"/>
        </p:nvSpPr>
        <p:spPr bwMode="auto">
          <a:xfrm>
            <a:off x="7740352" y="739232"/>
            <a:ext cx="907318" cy="176334"/>
          </a:xfrm>
          <a:prstGeom prst="rect">
            <a:avLst/>
          </a:prstGeom>
          <a:solidFill>
            <a:schemeClr val="bg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Verdana" pitchFamily="1" charset="0"/>
            </a:endParaRPr>
          </a:p>
        </p:txBody>
      </p:sp>
    </p:spTree>
  </p:cSld>
  <p:clrMap bg1="lt1" tx1="dk1" bg2="lt2" tx2="dk2" accent1="accent1" accent2="accent2" accent3="accent3" accent4="accent4" accent5="accent5" accent6="accent6" hlink="hlink" folHlink="folHlink"/>
  <p:sldLayoutIdLst>
    <p:sldLayoutId id="2147483668" r:id="rId1"/>
    <p:sldLayoutId id="2147483687" r:id="rId2"/>
    <p:sldLayoutId id="2147483691" r:id="rId3"/>
    <p:sldLayoutId id="2147483694" r:id="rId4"/>
    <p:sldLayoutId id="2147483695" r:id="rId5"/>
    <p:sldLayoutId id="2147483686" r:id="rId6"/>
    <p:sldLayoutId id="2147483693" r:id="rId7"/>
    <p:sldLayoutId id="2147483690" r:id="rId8"/>
    <p:sldLayoutId id="2147483678" r:id="rId9"/>
  </p:sldLayoutIdLst>
  <p:hf hdr="0" ftr="0" dt="0"/>
  <p:txStyles>
    <p:titleStyle>
      <a:lvl1pPr algn="l" defTabSz="816422" rtl="0" eaLnBrk="1" fontAlgn="base" hangingPunct="1">
        <a:lnSpc>
          <a:spcPts val="2525"/>
        </a:lnSpc>
        <a:spcBef>
          <a:spcPct val="0"/>
        </a:spcBef>
        <a:spcAft>
          <a:spcPct val="0"/>
        </a:spcAft>
        <a:defRPr sz="1700">
          <a:solidFill>
            <a:schemeClr val="tx1"/>
          </a:solidFill>
          <a:latin typeface="+mj-lt"/>
          <a:ea typeface="+mj-ea"/>
          <a:cs typeface="+mj-cs"/>
        </a:defRPr>
      </a:lvl1pPr>
      <a:lvl2pPr algn="l" defTabSz="816422" rtl="0" eaLnBrk="1" fontAlgn="base" hangingPunct="1">
        <a:lnSpc>
          <a:spcPts val="2525"/>
        </a:lnSpc>
        <a:spcBef>
          <a:spcPct val="0"/>
        </a:spcBef>
        <a:spcAft>
          <a:spcPct val="0"/>
        </a:spcAft>
        <a:defRPr sz="1700">
          <a:solidFill>
            <a:schemeClr val="tx1"/>
          </a:solidFill>
          <a:latin typeface="Verdana" pitchFamily="1" charset="0"/>
        </a:defRPr>
      </a:lvl2pPr>
      <a:lvl3pPr algn="l" defTabSz="816422" rtl="0" eaLnBrk="1" fontAlgn="base" hangingPunct="1">
        <a:lnSpc>
          <a:spcPts val="2525"/>
        </a:lnSpc>
        <a:spcBef>
          <a:spcPct val="0"/>
        </a:spcBef>
        <a:spcAft>
          <a:spcPct val="0"/>
        </a:spcAft>
        <a:defRPr sz="1700">
          <a:solidFill>
            <a:schemeClr val="tx1"/>
          </a:solidFill>
          <a:latin typeface="Verdana" pitchFamily="1" charset="0"/>
        </a:defRPr>
      </a:lvl3pPr>
      <a:lvl4pPr algn="l" defTabSz="816422" rtl="0" eaLnBrk="1" fontAlgn="base" hangingPunct="1">
        <a:lnSpc>
          <a:spcPts val="2525"/>
        </a:lnSpc>
        <a:spcBef>
          <a:spcPct val="0"/>
        </a:spcBef>
        <a:spcAft>
          <a:spcPct val="0"/>
        </a:spcAft>
        <a:defRPr sz="1700">
          <a:solidFill>
            <a:schemeClr val="tx1"/>
          </a:solidFill>
          <a:latin typeface="Verdana" pitchFamily="1" charset="0"/>
        </a:defRPr>
      </a:lvl4pPr>
      <a:lvl5pPr algn="l" defTabSz="816422" rtl="0" eaLnBrk="1" fontAlgn="base" hangingPunct="1">
        <a:lnSpc>
          <a:spcPts val="2525"/>
        </a:lnSpc>
        <a:spcBef>
          <a:spcPct val="0"/>
        </a:spcBef>
        <a:spcAft>
          <a:spcPct val="0"/>
        </a:spcAft>
        <a:defRPr sz="1700">
          <a:solidFill>
            <a:schemeClr val="tx1"/>
          </a:solidFill>
          <a:latin typeface="Verdana" pitchFamily="1" charset="0"/>
        </a:defRPr>
      </a:lvl5pPr>
      <a:lvl6pPr marL="349895" algn="l" defTabSz="816422" rtl="0" eaLnBrk="1" fontAlgn="base" hangingPunct="1">
        <a:lnSpc>
          <a:spcPts val="2525"/>
        </a:lnSpc>
        <a:spcBef>
          <a:spcPct val="0"/>
        </a:spcBef>
        <a:spcAft>
          <a:spcPct val="0"/>
        </a:spcAft>
        <a:defRPr sz="1700">
          <a:solidFill>
            <a:schemeClr val="tx1"/>
          </a:solidFill>
          <a:latin typeface="Verdana" pitchFamily="1" charset="0"/>
        </a:defRPr>
      </a:lvl6pPr>
      <a:lvl7pPr marL="699790" algn="l" defTabSz="816422" rtl="0" eaLnBrk="1" fontAlgn="base" hangingPunct="1">
        <a:lnSpc>
          <a:spcPts val="2525"/>
        </a:lnSpc>
        <a:spcBef>
          <a:spcPct val="0"/>
        </a:spcBef>
        <a:spcAft>
          <a:spcPct val="0"/>
        </a:spcAft>
        <a:defRPr sz="1700">
          <a:solidFill>
            <a:schemeClr val="tx1"/>
          </a:solidFill>
          <a:latin typeface="Verdana" pitchFamily="1" charset="0"/>
        </a:defRPr>
      </a:lvl7pPr>
      <a:lvl8pPr marL="1049685" algn="l" defTabSz="816422" rtl="0" eaLnBrk="1" fontAlgn="base" hangingPunct="1">
        <a:lnSpc>
          <a:spcPts val="2525"/>
        </a:lnSpc>
        <a:spcBef>
          <a:spcPct val="0"/>
        </a:spcBef>
        <a:spcAft>
          <a:spcPct val="0"/>
        </a:spcAft>
        <a:defRPr sz="1700">
          <a:solidFill>
            <a:schemeClr val="tx1"/>
          </a:solidFill>
          <a:latin typeface="Verdana" pitchFamily="1" charset="0"/>
        </a:defRPr>
      </a:lvl8pPr>
      <a:lvl9pPr marL="1399581" algn="l" defTabSz="816422" rtl="0" eaLnBrk="1" fontAlgn="base" hangingPunct="1">
        <a:lnSpc>
          <a:spcPts val="2525"/>
        </a:lnSpc>
        <a:spcBef>
          <a:spcPct val="0"/>
        </a:spcBef>
        <a:spcAft>
          <a:spcPct val="0"/>
        </a:spcAft>
        <a:defRPr sz="1700">
          <a:solidFill>
            <a:schemeClr val="tx1"/>
          </a:solidFill>
          <a:latin typeface="Verdana" pitchFamily="1" charset="0"/>
        </a:defRPr>
      </a:lvl9pPr>
    </p:titleStyle>
    <p:body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p:bodyStyle>
    <p:otherStyle>
      <a:defPPr>
        <a:defRPr lang="de-DE"/>
      </a:defPPr>
      <a:lvl1pPr marL="0" algn="l" defTabSz="699790" rtl="0" eaLnBrk="1" latinLnBrk="0" hangingPunct="1">
        <a:defRPr sz="1400" kern="1200">
          <a:solidFill>
            <a:schemeClr val="tx1"/>
          </a:solidFill>
          <a:latin typeface="+mn-lt"/>
          <a:ea typeface="+mn-ea"/>
          <a:cs typeface="+mn-cs"/>
        </a:defRPr>
      </a:lvl1pPr>
      <a:lvl2pPr marL="349895" algn="l" defTabSz="699790" rtl="0" eaLnBrk="1" latinLnBrk="0" hangingPunct="1">
        <a:defRPr sz="1400" kern="1200">
          <a:solidFill>
            <a:schemeClr val="tx1"/>
          </a:solidFill>
          <a:latin typeface="+mn-lt"/>
          <a:ea typeface="+mn-ea"/>
          <a:cs typeface="+mn-cs"/>
        </a:defRPr>
      </a:lvl2pPr>
      <a:lvl3pPr marL="699790" algn="l" defTabSz="699790" rtl="0" eaLnBrk="1" latinLnBrk="0" hangingPunct="1">
        <a:defRPr sz="1400" kern="1200">
          <a:solidFill>
            <a:schemeClr val="tx1"/>
          </a:solidFill>
          <a:latin typeface="+mn-lt"/>
          <a:ea typeface="+mn-ea"/>
          <a:cs typeface="+mn-cs"/>
        </a:defRPr>
      </a:lvl3pPr>
      <a:lvl4pPr marL="1049685" algn="l" defTabSz="699790" rtl="0" eaLnBrk="1" latinLnBrk="0" hangingPunct="1">
        <a:defRPr sz="1400" kern="1200">
          <a:solidFill>
            <a:schemeClr val="tx1"/>
          </a:solidFill>
          <a:latin typeface="+mn-lt"/>
          <a:ea typeface="+mn-ea"/>
          <a:cs typeface="+mn-cs"/>
        </a:defRPr>
      </a:lvl4pPr>
      <a:lvl5pPr marL="1399581" algn="l" defTabSz="699790" rtl="0" eaLnBrk="1" latinLnBrk="0" hangingPunct="1">
        <a:defRPr sz="1400" kern="1200">
          <a:solidFill>
            <a:schemeClr val="tx1"/>
          </a:solidFill>
          <a:latin typeface="+mn-lt"/>
          <a:ea typeface="+mn-ea"/>
          <a:cs typeface="+mn-cs"/>
        </a:defRPr>
      </a:lvl5pPr>
      <a:lvl6pPr marL="1749476" algn="l" defTabSz="699790" rtl="0" eaLnBrk="1" latinLnBrk="0" hangingPunct="1">
        <a:defRPr sz="1400" kern="1200">
          <a:solidFill>
            <a:schemeClr val="tx1"/>
          </a:solidFill>
          <a:latin typeface="+mn-lt"/>
          <a:ea typeface="+mn-ea"/>
          <a:cs typeface="+mn-cs"/>
        </a:defRPr>
      </a:lvl6pPr>
      <a:lvl7pPr marL="2099371" algn="l" defTabSz="699790" rtl="0" eaLnBrk="1" latinLnBrk="0" hangingPunct="1">
        <a:defRPr sz="1400" kern="1200">
          <a:solidFill>
            <a:schemeClr val="tx1"/>
          </a:solidFill>
          <a:latin typeface="+mn-lt"/>
          <a:ea typeface="+mn-ea"/>
          <a:cs typeface="+mn-cs"/>
        </a:defRPr>
      </a:lvl7pPr>
      <a:lvl8pPr marL="2449266" algn="l" defTabSz="699790" rtl="0" eaLnBrk="1" latinLnBrk="0" hangingPunct="1">
        <a:defRPr sz="1400" kern="1200">
          <a:solidFill>
            <a:schemeClr val="tx1"/>
          </a:solidFill>
          <a:latin typeface="+mn-lt"/>
          <a:ea typeface="+mn-ea"/>
          <a:cs typeface="+mn-cs"/>
        </a:defRPr>
      </a:lvl8pPr>
      <a:lvl9pPr marL="2799161" algn="l" defTabSz="69979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Grafik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457082" y="215165"/>
            <a:ext cx="1044487" cy="540000"/>
          </a:xfrm>
          <a:prstGeom prst="rect">
            <a:avLst/>
          </a:prstGeom>
        </p:spPr>
      </p:pic>
      <p:sp>
        <p:nvSpPr>
          <p:cNvPr id="1026" name="Rectangle 2"/>
          <p:cNvSpPr>
            <a:spLocks noGrp="1" noChangeArrowheads="1"/>
          </p:cNvSpPr>
          <p:nvPr>
            <p:ph type="title"/>
          </p:nvPr>
        </p:nvSpPr>
        <p:spPr bwMode="auto">
          <a:xfrm>
            <a:off x="745672" y="857250"/>
            <a:ext cx="7758793" cy="5786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745672" y="1553255"/>
            <a:ext cx="7762875" cy="296363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30" name="Rectangle 6"/>
          <p:cNvSpPr>
            <a:spLocks noGrp="1" noChangeArrowheads="1"/>
          </p:cNvSpPr>
          <p:nvPr>
            <p:ph type="sldNum" sz="quarter" idx="4"/>
          </p:nvPr>
        </p:nvSpPr>
        <p:spPr bwMode="auto">
          <a:xfrm>
            <a:off x="748393" y="4876006"/>
            <a:ext cx="7742464" cy="796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816422">
              <a:defRPr sz="700" b="1"/>
            </a:lvl1pPr>
          </a:lstStyle>
          <a:p>
            <a:r>
              <a:rPr lang="de-DE" dirty="0"/>
              <a:t>Seite </a:t>
            </a:r>
            <a:fld id="{4534549B-FA4B-41DF-A211-F3D21ABCC320}" type="slidenum">
              <a:rPr lang="de-DE" smtClean="0"/>
              <a:pPr/>
              <a:t>‹Nr.›</a:t>
            </a:fld>
            <a:r>
              <a:rPr lang="de-DE" dirty="0"/>
              <a:t> | </a:t>
            </a:r>
            <a:fld id="{E641344A-D8AB-ED46-9DBF-BEA3A81B9F74}" type="datetime1">
              <a:rPr lang="de-DE" smtClean="0"/>
              <a:pPr/>
              <a:t>21.06.2019</a:t>
            </a:fld>
            <a:r>
              <a:rPr lang="de-DE" dirty="0"/>
              <a:t> | Umfrage Influencer Marketing</a:t>
            </a:r>
          </a:p>
        </p:txBody>
      </p:sp>
      <p:sp useBgFill="1">
        <p:nvSpPr>
          <p:cNvPr id="10" name="Fußzeilenplatzhalter 9"/>
          <p:cNvSpPr>
            <a:spLocks noGrp="1"/>
          </p:cNvSpPr>
          <p:nvPr>
            <p:ph type="ftr" sz="quarter" idx="3"/>
          </p:nvPr>
        </p:nvSpPr>
        <p:spPr>
          <a:xfrm>
            <a:off x="732092" y="4592425"/>
            <a:ext cx="7758793" cy="183698"/>
          </a:xfrm>
          <a:prstGeom prst="rect">
            <a:avLst/>
          </a:prstGeom>
        </p:spPr>
        <p:txBody>
          <a:bodyPr vert="horz" lIns="0" tIns="0" rIns="69979" bIns="34990" rtlCol="0" anchor="t" anchorCtr="0"/>
          <a:lstStyle>
            <a:lvl1pPr algn="l">
              <a:defRPr sz="500">
                <a:solidFill>
                  <a:schemeClr val="tx1"/>
                </a:solidFill>
              </a:defRPr>
            </a:lvl1pPr>
          </a:lstStyle>
          <a:p>
            <a:r>
              <a:rPr lang="de-DE" dirty="0"/>
              <a:t>Quellenangabe</a:t>
            </a:r>
          </a:p>
        </p:txBody>
      </p:sp>
    </p:spTree>
    <p:extLst>
      <p:ext uri="{BB962C8B-B14F-4D97-AF65-F5344CB8AC3E}">
        <p14:creationId xmlns:p14="http://schemas.microsoft.com/office/powerpoint/2010/main" val="28323146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hf hdr="0" ftr="0" dt="0"/>
  <p:txStyles>
    <p:titleStyle>
      <a:lvl1pPr algn="l" defTabSz="816422" rtl="0" eaLnBrk="1" fontAlgn="base" hangingPunct="1">
        <a:lnSpc>
          <a:spcPts val="2525"/>
        </a:lnSpc>
        <a:spcBef>
          <a:spcPct val="0"/>
        </a:spcBef>
        <a:spcAft>
          <a:spcPct val="0"/>
        </a:spcAft>
        <a:defRPr sz="1700">
          <a:solidFill>
            <a:schemeClr val="tx1"/>
          </a:solidFill>
          <a:latin typeface="+mj-lt"/>
          <a:ea typeface="+mj-ea"/>
          <a:cs typeface="+mj-cs"/>
        </a:defRPr>
      </a:lvl1pPr>
      <a:lvl2pPr algn="l" defTabSz="816422" rtl="0" eaLnBrk="1" fontAlgn="base" hangingPunct="1">
        <a:lnSpc>
          <a:spcPts val="2525"/>
        </a:lnSpc>
        <a:spcBef>
          <a:spcPct val="0"/>
        </a:spcBef>
        <a:spcAft>
          <a:spcPct val="0"/>
        </a:spcAft>
        <a:defRPr sz="1700">
          <a:solidFill>
            <a:schemeClr val="tx1"/>
          </a:solidFill>
          <a:latin typeface="Verdana" pitchFamily="1" charset="0"/>
        </a:defRPr>
      </a:lvl2pPr>
      <a:lvl3pPr algn="l" defTabSz="816422" rtl="0" eaLnBrk="1" fontAlgn="base" hangingPunct="1">
        <a:lnSpc>
          <a:spcPts val="2525"/>
        </a:lnSpc>
        <a:spcBef>
          <a:spcPct val="0"/>
        </a:spcBef>
        <a:spcAft>
          <a:spcPct val="0"/>
        </a:spcAft>
        <a:defRPr sz="1700">
          <a:solidFill>
            <a:schemeClr val="tx1"/>
          </a:solidFill>
          <a:latin typeface="Verdana" pitchFamily="1" charset="0"/>
        </a:defRPr>
      </a:lvl3pPr>
      <a:lvl4pPr algn="l" defTabSz="816422" rtl="0" eaLnBrk="1" fontAlgn="base" hangingPunct="1">
        <a:lnSpc>
          <a:spcPts val="2525"/>
        </a:lnSpc>
        <a:spcBef>
          <a:spcPct val="0"/>
        </a:spcBef>
        <a:spcAft>
          <a:spcPct val="0"/>
        </a:spcAft>
        <a:defRPr sz="1700">
          <a:solidFill>
            <a:schemeClr val="tx1"/>
          </a:solidFill>
          <a:latin typeface="Verdana" pitchFamily="1" charset="0"/>
        </a:defRPr>
      </a:lvl4pPr>
      <a:lvl5pPr algn="l" defTabSz="816422" rtl="0" eaLnBrk="1" fontAlgn="base" hangingPunct="1">
        <a:lnSpc>
          <a:spcPts val="2525"/>
        </a:lnSpc>
        <a:spcBef>
          <a:spcPct val="0"/>
        </a:spcBef>
        <a:spcAft>
          <a:spcPct val="0"/>
        </a:spcAft>
        <a:defRPr sz="1700">
          <a:solidFill>
            <a:schemeClr val="tx1"/>
          </a:solidFill>
          <a:latin typeface="Verdana" pitchFamily="1" charset="0"/>
        </a:defRPr>
      </a:lvl5pPr>
      <a:lvl6pPr marL="349895" algn="l" defTabSz="816422" rtl="0" eaLnBrk="1" fontAlgn="base" hangingPunct="1">
        <a:lnSpc>
          <a:spcPts val="2525"/>
        </a:lnSpc>
        <a:spcBef>
          <a:spcPct val="0"/>
        </a:spcBef>
        <a:spcAft>
          <a:spcPct val="0"/>
        </a:spcAft>
        <a:defRPr sz="1700">
          <a:solidFill>
            <a:schemeClr val="tx1"/>
          </a:solidFill>
          <a:latin typeface="Verdana" pitchFamily="1" charset="0"/>
        </a:defRPr>
      </a:lvl6pPr>
      <a:lvl7pPr marL="699790" algn="l" defTabSz="816422" rtl="0" eaLnBrk="1" fontAlgn="base" hangingPunct="1">
        <a:lnSpc>
          <a:spcPts val="2525"/>
        </a:lnSpc>
        <a:spcBef>
          <a:spcPct val="0"/>
        </a:spcBef>
        <a:spcAft>
          <a:spcPct val="0"/>
        </a:spcAft>
        <a:defRPr sz="1700">
          <a:solidFill>
            <a:schemeClr val="tx1"/>
          </a:solidFill>
          <a:latin typeface="Verdana" pitchFamily="1" charset="0"/>
        </a:defRPr>
      </a:lvl7pPr>
      <a:lvl8pPr marL="1049685" algn="l" defTabSz="816422" rtl="0" eaLnBrk="1" fontAlgn="base" hangingPunct="1">
        <a:lnSpc>
          <a:spcPts val="2525"/>
        </a:lnSpc>
        <a:spcBef>
          <a:spcPct val="0"/>
        </a:spcBef>
        <a:spcAft>
          <a:spcPct val="0"/>
        </a:spcAft>
        <a:defRPr sz="1700">
          <a:solidFill>
            <a:schemeClr val="tx1"/>
          </a:solidFill>
          <a:latin typeface="Verdana" pitchFamily="1" charset="0"/>
        </a:defRPr>
      </a:lvl8pPr>
      <a:lvl9pPr marL="1399581" algn="l" defTabSz="816422" rtl="0" eaLnBrk="1" fontAlgn="base" hangingPunct="1">
        <a:lnSpc>
          <a:spcPts val="2525"/>
        </a:lnSpc>
        <a:spcBef>
          <a:spcPct val="0"/>
        </a:spcBef>
        <a:spcAft>
          <a:spcPct val="0"/>
        </a:spcAft>
        <a:defRPr sz="1700">
          <a:solidFill>
            <a:schemeClr val="tx1"/>
          </a:solidFill>
          <a:latin typeface="Verdana" pitchFamily="1" charset="0"/>
        </a:defRPr>
      </a:lvl9pPr>
    </p:titleStyle>
    <p:body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p:bodyStyle>
    <p:otherStyle>
      <a:defPPr>
        <a:defRPr lang="de-DE"/>
      </a:defPPr>
      <a:lvl1pPr marL="0" algn="l" defTabSz="699790" rtl="0" eaLnBrk="1" latinLnBrk="0" hangingPunct="1">
        <a:defRPr sz="1400" kern="1200">
          <a:solidFill>
            <a:schemeClr val="tx1"/>
          </a:solidFill>
          <a:latin typeface="+mn-lt"/>
          <a:ea typeface="+mn-ea"/>
          <a:cs typeface="+mn-cs"/>
        </a:defRPr>
      </a:lvl1pPr>
      <a:lvl2pPr marL="349895" algn="l" defTabSz="699790" rtl="0" eaLnBrk="1" latinLnBrk="0" hangingPunct="1">
        <a:defRPr sz="1400" kern="1200">
          <a:solidFill>
            <a:schemeClr val="tx1"/>
          </a:solidFill>
          <a:latin typeface="+mn-lt"/>
          <a:ea typeface="+mn-ea"/>
          <a:cs typeface="+mn-cs"/>
        </a:defRPr>
      </a:lvl2pPr>
      <a:lvl3pPr marL="699790" algn="l" defTabSz="699790" rtl="0" eaLnBrk="1" latinLnBrk="0" hangingPunct="1">
        <a:defRPr sz="1400" kern="1200">
          <a:solidFill>
            <a:schemeClr val="tx1"/>
          </a:solidFill>
          <a:latin typeface="+mn-lt"/>
          <a:ea typeface="+mn-ea"/>
          <a:cs typeface="+mn-cs"/>
        </a:defRPr>
      </a:lvl3pPr>
      <a:lvl4pPr marL="1049685" algn="l" defTabSz="699790" rtl="0" eaLnBrk="1" latinLnBrk="0" hangingPunct="1">
        <a:defRPr sz="1400" kern="1200">
          <a:solidFill>
            <a:schemeClr val="tx1"/>
          </a:solidFill>
          <a:latin typeface="+mn-lt"/>
          <a:ea typeface="+mn-ea"/>
          <a:cs typeface="+mn-cs"/>
        </a:defRPr>
      </a:lvl4pPr>
      <a:lvl5pPr marL="1399581" algn="l" defTabSz="699790" rtl="0" eaLnBrk="1" latinLnBrk="0" hangingPunct="1">
        <a:defRPr sz="1400" kern="1200">
          <a:solidFill>
            <a:schemeClr val="tx1"/>
          </a:solidFill>
          <a:latin typeface="+mn-lt"/>
          <a:ea typeface="+mn-ea"/>
          <a:cs typeface="+mn-cs"/>
        </a:defRPr>
      </a:lvl5pPr>
      <a:lvl6pPr marL="1749476" algn="l" defTabSz="699790" rtl="0" eaLnBrk="1" latinLnBrk="0" hangingPunct="1">
        <a:defRPr sz="1400" kern="1200">
          <a:solidFill>
            <a:schemeClr val="tx1"/>
          </a:solidFill>
          <a:latin typeface="+mn-lt"/>
          <a:ea typeface="+mn-ea"/>
          <a:cs typeface="+mn-cs"/>
        </a:defRPr>
      </a:lvl6pPr>
      <a:lvl7pPr marL="2099371" algn="l" defTabSz="699790" rtl="0" eaLnBrk="1" latinLnBrk="0" hangingPunct="1">
        <a:defRPr sz="1400" kern="1200">
          <a:solidFill>
            <a:schemeClr val="tx1"/>
          </a:solidFill>
          <a:latin typeface="+mn-lt"/>
          <a:ea typeface="+mn-ea"/>
          <a:cs typeface="+mn-cs"/>
        </a:defRPr>
      </a:lvl7pPr>
      <a:lvl8pPr marL="2449266" algn="l" defTabSz="699790" rtl="0" eaLnBrk="1" latinLnBrk="0" hangingPunct="1">
        <a:defRPr sz="1400" kern="1200">
          <a:solidFill>
            <a:schemeClr val="tx1"/>
          </a:solidFill>
          <a:latin typeface="+mn-lt"/>
          <a:ea typeface="+mn-ea"/>
          <a:cs typeface="+mn-cs"/>
        </a:defRPr>
      </a:lvl8pPr>
      <a:lvl9pPr marL="2799161" algn="l" defTabSz="69979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el 19"/>
          <p:cNvSpPr>
            <a:spLocks noGrp="1"/>
          </p:cNvSpPr>
          <p:nvPr>
            <p:ph type="ctrTitle"/>
          </p:nvPr>
        </p:nvSpPr>
        <p:spPr>
          <a:xfrm>
            <a:off x="745672" y="1553255"/>
            <a:ext cx="7758793" cy="661307"/>
          </a:xfrm>
        </p:spPr>
        <p:txBody>
          <a:bodyPr/>
          <a:lstStyle/>
          <a:p>
            <a:br>
              <a:rPr lang="de-DE" b="1" dirty="0"/>
            </a:br>
            <a:r>
              <a:rPr lang="de-DE" b="1" dirty="0"/>
              <a:t>Bevölkerungsfrage zum Thema Health</a:t>
            </a:r>
            <a:endParaRPr lang="de-DE" dirty="0"/>
          </a:p>
        </p:txBody>
      </p:sp>
      <p:sp>
        <p:nvSpPr>
          <p:cNvPr id="21" name="Untertitel 20"/>
          <p:cNvSpPr>
            <a:spLocks noGrp="1"/>
          </p:cNvSpPr>
          <p:nvPr>
            <p:ph type="subTitle" idx="1"/>
          </p:nvPr>
        </p:nvSpPr>
        <p:spPr/>
        <p:txBody>
          <a:bodyPr/>
          <a:lstStyle/>
          <a:p>
            <a:r>
              <a:rPr lang="de-DE" dirty="0"/>
              <a:t>Bundesverband Digitale Wirtschaft (BVDW) e.V.</a:t>
            </a:r>
          </a:p>
        </p:txBody>
      </p:sp>
      <p:sp>
        <p:nvSpPr>
          <p:cNvPr id="4" name="Foliennummernplatzhalter 3"/>
          <p:cNvSpPr>
            <a:spLocks noGrp="1"/>
          </p:cNvSpPr>
          <p:nvPr>
            <p:ph type="sldNum" sz="quarter" idx="4"/>
          </p:nvPr>
        </p:nvSpPr>
        <p:spPr/>
        <p:txBody>
          <a:bodyPr/>
          <a:lstStyle/>
          <a:p>
            <a:r>
              <a:rPr lang="de-DE" dirty="0"/>
              <a:t>Bundesverband Digitale Wirtschaft (BVDW) e.V.,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57 Prozent befürworten eine Verpflichtung, Künstliche Intelligenz bei Diagnosen als automatisierte Zweitmeinung einzubeziehen</a:t>
            </a:r>
          </a:p>
        </p:txBody>
      </p:sp>
      <p:graphicFrame>
        <p:nvGraphicFramePr>
          <p:cNvPr id="5" name="Diagramm 4"/>
          <p:cNvGraphicFramePr/>
          <p:nvPr>
            <p:extLst>
              <p:ext uri="{D42A27DB-BD31-4B8C-83A1-F6EECF244321}">
                <p14:modId xmlns:p14="http://schemas.microsoft.com/office/powerpoint/2010/main" val="3491436466"/>
              </p:ext>
            </p:extLst>
          </p:nvPr>
        </p:nvGraphicFramePr>
        <p:xfrm>
          <a:off x="1979712" y="1496715"/>
          <a:ext cx="4824536" cy="29600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platzhalter 3"/>
          <p:cNvSpPr txBox="1">
            <a:spLocks/>
          </p:cNvSpPr>
          <p:nvPr/>
        </p:nvSpPr>
        <p:spPr bwMode="auto">
          <a:xfrm>
            <a:off x="746353" y="4560093"/>
            <a:ext cx="7426048" cy="3159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defTabSz="816422" rtl="0" eaLnBrk="1" fontAlgn="base" hangingPunct="1">
              <a:lnSpc>
                <a:spcPct val="100000"/>
              </a:lnSpc>
              <a:spcBef>
                <a:spcPct val="0"/>
              </a:spcBef>
              <a:spcAft>
                <a:spcPts val="0"/>
              </a:spcAft>
              <a:buSzPct val="90000"/>
              <a:buNone/>
              <a:defRPr sz="7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r>
              <a:rPr lang="de-DE" sz="600" kern="0" dirty="0"/>
              <a:t>Frage: </a:t>
            </a:r>
            <a:r>
              <a:rPr lang="de-DE" sz="600" dirty="0"/>
              <a:t>Wenn Künstliche Intelligenz Krankheiten mit einer höheren Wahrscheinlichkeit erkennen kann bzw. Diagnosen treffender erstellen kann als Menschen, sollten dann Ärzte dazu verpflichtet werden, diese Technik als automatisierte Zweitmeinung in die Untersuchung miteinzubeziehen? </a:t>
            </a:r>
            <a:r>
              <a:rPr lang="de-DE" sz="600" kern="0" dirty="0">
                <a:solidFill>
                  <a:srgbClr val="01447B"/>
                </a:solidFill>
                <a:cs typeface="Arial" panose="020B0604020202020204" pitchFamily="34" charset="0"/>
              </a:rPr>
              <a:t>Basis: n=1.012. Kantar TNS im Auftrag des BVDW. </a:t>
            </a:r>
            <a:endParaRPr lang="de-DE" sz="600" kern="0" dirty="0"/>
          </a:p>
        </p:txBody>
      </p:sp>
      <p:sp>
        <p:nvSpPr>
          <p:cNvPr id="7" name="Foliennummernplatzhalter 2"/>
          <p:cNvSpPr>
            <a:spLocks noGrp="1"/>
          </p:cNvSpPr>
          <p:nvPr>
            <p:ph type="sldNum" sz="quarter" idx="10"/>
          </p:nvPr>
        </p:nvSpPr>
        <p:spPr>
          <a:xfrm>
            <a:off x="748393" y="4769984"/>
            <a:ext cx="7742464" cy="250038"/>
          </a:xfrm>
        </p:spPr>
        <p:txBody>
          <a:bodyPr/>
          <a:lstStyle/>
          <a:p>
            <a:r>
              <a:rPr lang="de-DE" dirty="0"/>
              <a:t>Seite </a:t>
            </a:r>
            <a:fld id="{4534549B-FA4B-41DF-A211-F3D21ABCC320}" type="slidenum">
              <a:rPr lang="de-DE" smtClean="0"/>
              <a:pPr/>
              <a:t>10</a:t>
            </a:fld>
            <a:r>
              <a:rPr lang="de-DE" dirty="0"/>
              <a:t> </a:t>
            </a:r>
            <a:r>
              <a:rPr lang="de-DE" dirty="0">
                <a:solidFill>
                  <a:srgbClr val="00386A"/>
                </a:solidFill>
              </a:rPr>
              <a:t>| </a:t>
            </a:r>
            <a:fld id="{E641344A-D8AB-ED46-9DBF-BEA3A81B9F74}" type="datetime1">
              <a:rPr lang="de-DE">
                <a:solidFill>
                  <a:srgbClr val="00386A"/>
                </a:solidFill>
              </a:rPr>
              <a:pPr/>
              <a:t>21.06.2019</a:t>
            </a:fld>
            <a:r>
              <a:rPr lang="de-DE" dirty="0">
                <a:solidFill>
                  <a:srgbClr val="00386A"/>
                </a:solidFill>
              </a:rPr>
              <a:t> | </a:t>
            </a:r>
            <a:r>
              <a:rPr lang="de-DE" dirty="0"/>
              <a:t>Bevölkerungsfrage zum Thema Health</a:t>
            </a:r>
          </a:p>
        </p:txBody>
      </p:sp>
    </p:spTree>
    <p:extLst>
      <p:ext uri="{BB962C8B-B14F-4D97-AF65-F5344CB8AC3E}">
        <p14:creationId xmlns:p14="http://schemas.microsoft.com/office/powerpoint/2010/main" val="3375950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 12"/>
          <p:cNvGraphicFramePr/>
          <p:nvPr>
            <p:extLst>
              <p:ext uri="{D42A27DB-BD31-4B8C-83A1-F6EECF244321}">
                <p14:modId xmlns:p14="http://schemas.microsoft.com/office/powerpoint/2010/main" val="3548435066"/>
              </p:ext>
            </p:extLst>
          </p:nvPr>
        </p:nvGraphicFramePr>
        <p:xfrm>
          <a:off x="323528" y="1419622"/>
          <a:ext cx="8820472"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platzhalter 7"/>
          <p:cNvSpPr txBox="1">
            <a:spLocks/>
          </p:cNvSpPr>
          <p:nvPr/>
        </p:nvSpPr>
        <p:spPr>
          <a:xfrm>
            <a:off x="746125" y="1552575"/>
            <a:ext cx="7758113" cy="3055939"/>
          </a:xfrm>
          <a:prstGeom prst="rect">
            <a:avLst/>
          </a:prstGeom>
        </p:spPr>
        <p:txBody>
          <a:bodyPr tIns="72000"/>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marR="0" lvl="0" indent="0" algn="l" defTabSz="563563"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p:txBody>
      </p:sp>
      <p:sp>
        <p:nvSpPr>
          <p:cNvPr id="3" name="Foliennummernplatzhalter 2"/>
          <p:cNvSpPr>
            <a:spLocks noGrp="1"/>
          </p:cNvSpPr>
          <p:nvPr>
            <p:ph type="sldNum" sz="quarter" idx="10"/>
          </p:nvPr>
        </p:nvSpPr>
        <p:spPr>
          <a:xfrm>
            <a:off x="748393" y="4769984"/>
            <a:ext cx="7742464" cy="106022"/>
          </a:xfrm>
        </p:spPr>
        <p:txBody>
          <a:bodyPr/>
          <a:lstStyle/>
          <a:p>
            <a:pPr lvl="0"/>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Seite </a:t>
            </a:r>
            <a:fld id="{4534549B-FA4B-41DF-A211-F3D21ABCC320}" type="slidenum">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11</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 </a:t>
            </a:r>
            <a:fld id="{E641344A-D8AB-ED46-9DBF-BEA3A81B9F74}" type="datetime1">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24.06.2019</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a:t>
            </a:r>
            <a:r>
              <a:rPr lang="de-DE" dirty="0">
                <a:solidFill>
                  <a:srgbClr val="00386A"/>
                </a:solidFill>
              </a:rPr>
              <a:t>| </a:t>
            </a:r>
            <a:r>
              <a:rPr lang="de-DE" dirty="0"/>
              <a:t>Bevölkerungsfrage zum Thema Health</a:t>
            </a:r>
            <a:endPar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endParaRPr>
          </a:p>
        </p:txBody>
      </p:sp>
      <p:sp>
        <p:nvSpPr>
          <p:cNvPr id="9" name="Textplatzhalter 7"/>
          <p:cNvSpPr txBox="1">
            <a:spLocks/>
          </p:cNvSpPr>
          <p:nvPr/>
        </p:nvSpPr>
        <p:spPr>
          <a:xfrm>
            <a:off x="661206" y="4515966"/>
            <a:ext cx="7853982" cy="180007"/>
          </a:xfrm>
          <a:prstGeom prst="rect">
            <a:avLst/>
          </a:prstGeom>
        </p:spPr>
        <p:txBody>
          <a:bodyPr/>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lvl="0" indent="0">
              <a:lnSpc>
                <a:spcPct val="100000"/>
              </a:lnSpc>
              <a:buNone/>
            </a:pPr>
            <a:r>
              <a:rPr lang="de-DE" sz="600" kern="0" dirty="0">
                <a:solidFill>
                  <a:srgbClr val="01447B"/>
                </a:solidFill>
                <a:cs typeface="Arial" panose="020B0604020202020204" pitchFamily="34" charset="0"/>
              </a:rPr>
              <a:t>Frage: Wenn Künstliche Intelligenz Krankheiten mit einer höheren Wahrscheinlichkeit erkennen kann bzw. Diagnosen treffender erstellen kann als Menschen, sollten dann Ärzte dazu verpflichtet werden, diese Technik als automatisierte Zweitmeinung in die Untersuchung miteinzubeziehen? Basis: n=1.012. Kantar TNS im Auftrag des BVDW. </a:t>
            </a:r>
          </a:p>
        </p:txBody>
      </p:sp>
      <p:grpSp>
        <p:nvGrpSpPr>
          <p:cNvPr id="14" name="Gruppieren 13">
            <a:extLst>
              <a:ext uri="{FF2B5EF4-FFF2-40B4-BE49-F238E27FC236}">
                <a16:creationId xmlns:a16="http://schemas.microsoft.com/office/drawing/2014/main" id="{977B3D05-30C1-40AB-991A-A960110B6822}"/>
              </a:ext>
            </a:extLst>
          </p:cNvPr>
          <p:cNvGrpSpPr/>
          <p:nvPr/>
        </p:nvGrpSpPr>
        <p:grpSpPr>
          <a:xfrm>
            <a:off x="6084168" y="1890254"/>
            <a:ext cx="2909418" cy="216024"/>
            <a:chOff x="5724128" y="1923678"/>
            <a:chExt cx="2909418" cy="216024"/>
          </a:xfrm>
        </p:grpSpPr>
        <p:sp>
          <p:nvSpPr>
            <p:cNvPr id="15" name="Rechteck 14">
              <a:extLst>
                <a:ext uri="{FF2B5EF4-FFF2-40B4-BE49-F238E27FC236}">
                  <a16:creationId xmlns:a16="http://schemas.microsoft.com/office/drawing/2014/main" id="{4FD59684-C64D-433E-A8F3-075084A356B0}"/>
                </a:ext>
              </a:extLst>
            </p:cNvPr>
            <p:cNvSpPr>
              <a:spLocks noChangeAspect="1"/>
            </p:cNvSpPr>
            <p:nvPr/>
          </p:nvSpPr>
          <p:spPr bwMode="auto">
            <a:xfrm>
              <a:off x="7517310" y="1945650"/>
              <a:ext cx="106993" cy="108000"/>
            </a:xfrm>
            <a:prstGeom prst="rect">
              <a:avLst/>
            </a:prstGeom>
            <a:solidFill>
              <a:srgbClr val="9B8596"/>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16" name="Rechteck 15">
              <a:extLst>
                <a:ext uri="{FF2B5EF4-FFF2-40B4-BE49-F238E27FC236}">
                  <a16:creationId xmlns:a16="http://schemas.microsoft.com/office/drawing/2014/main" id="{429D01FB-DE0E-4129-A07D-5F36F68F2D11}"/>
                </a:ext>
              </a:extLst>
            </p:cNvPr>
            <p:cNvSpPr>
              <a:spLocks/>
            </p:cNvSpPr>
            <p:nvPr/>
          </p:nvSpPr>
          <p:spPr bwMode="auto">
            <a:xfrm>
              <a:off x="7659983" y="1923678"/>
              <a:ext cx="973563"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Männlich</a:t>
              </a:r>
            </a:p>
          </p:txBody>
        </p:sp>
        <p:sp>
          <p:nvSpPr>
            <p:cNvPr id="17" name="Rechteck 16">
              <a:extLst>
                <a:ext uri="{FF2B5EF4-FFF2-40B4-BE49-F238E27FC236}">
                  <a16:creationId xmlns:a16="http://schemas.microsoft.com/office/drawing/2014/main" id="{570A4559-976D-4D76-BFA4-781C2281C28A}"/>
                </a:ext>
              </a:extLst>
            </p:cNvPr>
            <p:cNvSpPr>
              <a:spLocks noChangeAspect="1"/>
            </p:cNvSpPr>
            <p:nvPr/>
          </p:nvSpPr>
          <p:spPr bwMode="auto">
            <a:xfrm>
              <a:off x="5724128" y="1945650"/>
              <a:ext cx="106993" cy="108000"/>
            </a:xfrm>
            <a:prstGeom prst="rect">
              <a:avLst/>
            </a:prstGeom>
            <a:solidFill>
              <a:srgbClr val="C0C0C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2" name="Rechteck 21">
              <a:extLst>
                <a:ext uri="{FF2B5EF4-FFF2-40B4-BE49-F238E27FC236}">
                  <a16:creationId xmlns:a16="http://schemas.microsoft.com/office/drawing/2014/main" id="{942EF4B5-CB65-4F9D-BEFB-29360CB48008}"/>
                </a:ext>
              </a:extLst>
            </p:cNvPr>
            <p:cNvSpPr>
              <a:spLocks/>
            </p:cNvSpPr>
            <p:nvPr/>
          </p:nvSpPr>
          <p:spPr bwMode="auto">
            <a:xfrm>
              <a:off x="5879474" y="1923678"/>
              <a:ext cx="857524"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Gesamt</a:t>
              </a:r>
            </a:p>
          </p:txBody>
        </p:sp>
        <p:sp>
          <p:nvSpPr>
            <p:cNvPr id="23" name="Rechteck 22">
              <a:extLst>
                <a:ext uri="{FF2B5EF4-FFF2-40B4-BE49-F238E27FC236}">
                  <a16:creationId xmlns:a16="http://schemas.microsoft.com/office/drawing/2014/main" id="{5D9B706B-FAB5-45FB-863F-F836B6478575}"/>
                </a:ext>
              </a:extLst>
            </p:cNvPr>
            <p:cNvSpPr>
              <a:spLocks noChangeAspect="1"/>
            </p:cNvSpPr>
            <p:nvPr/>
          </p:nvSpPr>
          <p:spPr bwMode="auto">
            <a:xfrm>
              <a:off x="6591114" y="1945650"/>
              <a:ext cx="102906" cy="108000"/>
            </a:xfrm>
            <a:prstGeom prst="rect">
              <a:avLst/>
            </a:prstGeom>
            <a:solidFill>
              <a:srgbClr val="BCA2B6"/>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dirty="0">
                <a:ln>
                  <a:noFill/>
                </a:ln>
                <a:solidFill>
                  <a:srgbClr val="BCA2B6"/>
                </a:solidFill>
                <a:effectLst/>
                <a:highlight>
                  <a:srgbClr val="BCA2B6"/>
                </a:highlight>
                <a:uLnTx/>
                <a:uFillTx/>
                <a:latin typeface="Verdana" pitchFamily="1" charset="0"/>
                <a:ea typeface="+mn-ea"/>
                <a:cs typeface="+mn-cs"/>
              </a:endParaRPr>
            </a:p>
          </p:txBody>
        </p:sp>
        <p:sp>
          <p:nvSpPr>
            <p:cNvPr id="24" name="Rechteck 23">
              <a:extLst>
                <a:ext uri="{FF2B5EF4-FFF2-40B4-BE49-F238E27FC236}">
                  <a16:creationId xmlns:a16="http://schemas.microsoft.com/office/drawing/2014/main" id="{B214AA27-3379-4A85-B9F2-D2E3CE8B6BBD}"/>
                </a:ext>
              </a:extLst>
            </p:cNvPr>
            <p:cNvSpPr>
              <a:spLocks/>
            </p:cNvSpPr>
            <p:nvPr/>
          </p:nvSpPr>
          <p:spPr bwMode="auto">
            <a:xfrm>
              <a:off x="6740533" y="1923678"/>
              <a:ext cx="927811"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Weiblich</a:t>
              </a:r>
            </a:p>
          </p:txBody>
        </p:sp>
      </p:grpSp>
      <p:sp>
        <p:nvSpPr>
          <p:cNvPr id="6" name="Titel 5">
            <a:extLst>
              <a:ext uri="{FF2B5EF4-FFF2-40B4-BE49-F238E27FC236}">
                <a16:creationId xmlns:a16="http://schemas.microsoft.com/office/drawing/2014/main" id="{B369FFA7-E080-41FD-AC79-C698455D168E}"/>
              </a:ext>
            </a:extLst>
          </p:cNvPr>
          <p:cNvSpPr>
            <a:spLocks noGrp="1"/>
          </p:cNvSpPr>
          <p:nvPr>
            <p:ph type="title"/>
          </p:nvPr>
        </p:nvSpPr>
        <p:spPr/>
        <p:txBody>
          <a:bodyPr/>
          <a:lstStyle/>
          <a:p>
            <a:r>
              <a:rPr lang="de-DE" b="1" dirty="0"/>
              <a:t>Zustimmung zur automatisierten Zweitmeinung per KI im Geschlechtervergleich</a:t>
            </a:r>
            <a:br>
              <a:rPr lang="de-DE" dirty="0"/>
            </a:br>
            <a:endParaRPr lang="de-DE" dirty="0"/>
          </a:p>
        </p:txBody>
      </p:sp>
    </p:spTree>
    <p:extLst>
      <p:ext uri="{BB962C8B-B14F-4D97-AF65-F5344CB8AC3E}">
        <p14:creationId xmlns:p14="http://schemas.microsoft.com/office/powerpoint/2010/main" val="3706171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 12"/>
          <p:cNvGraphicFramePr/>
          <p:nvPr>
            <p:extLst>
              <p:ext uri="{D42A27DB-BD31-4B8C-83A1-F6EECF244321}">
                <p14:modId xmlns:p14="http://schemas.microsoft.com/office/powerpoint/2010/main" val="2032091096"/>
              </p:ext>
            </p:extLst>
          </p:nvPr>
        </p:nvGraphicFramePr>
        <p:xfrm>
          <a:off x="323528" y="1419622"/>
          <a:ext cx="8820472"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platzhalter 7"/>
          <p:cNvSpPr txBox="1">
            <a:spLocks/>
          </p:cNvSpPr>
          <p:nvPr/>
        </p:nvSpPr>
        <p:spPr>
          <a:xfrm>
            <a:off x="746125" y="1552575"/>
            <a:ext cx="7758113" cy="3055939"/>
          </a:xfrm>
          <a:prstGeom prst="rect">
            <a:avLst/>
          </a:prstGeom>
        </p:spPr>
        <p:txBody>
          <a:bodyPr tIns="72000"/>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marR="0" lvl="0" indent="0" algn="l" defTabSz="563563"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p:txBody>
      </p:sp>
      <p:sp>
        <p:nvSpPr>
          <p:cNvPr id="2" name="Titel 1"/>
          <p:cNvSpPr>
            <a:spLocks noGrp="1"/>
          </p:cNvSpPr>
          <p:nvPr>
            <p:ph type="title"/>
          </p:nvPr>
        </p:nvSpPr>
        <p:spPr>
          <a:xfrm>
            <a:off x="745672" y="857250"/>
            <a:ext cx="7758793" cy="578644"/>
          </a:xfrm>
        </p:spPr>
        <p:txBody>
          <a:bodyPr/>
          <a:lstStyle/>
          <a:p>
            <a:r>
              <a:rPr lang="de-DE" b="1" dirty="0"/>
              <a:t>Zustimmung zur automatisierten Zweitmeinung per KI in den verschiedenen Altersklassen</a:t>
            </a:r>
            <a:endParaRPr lang="de-DE" dirty="0"/>
          </a:p>
        </p:txBody>
      </p:sp>
      <p:sp>
        <p:nvSpPr>
          <p:cNvPr id="3" name="Foliennummernplatzhalter 2"/>
          <p:cNvSpPr>
            <a:spLocks noGrp="1"/>
          </p:cNvSpPr>
          <p:nvPr>
            <p:ph type="sldNum" sz="quarter" idx="10"/>
          </p:nvPr>
        </p:nvSpPr>
        <p:spPr>
          <a:xfrm>
            <a:off x="755576" y="4769983"/>
            <a:ext cx="7742464" cy="227677"/>
          </a:xfrm>
        </p:spPr>
        <p:txBody>
          <a:bodyPr/>
          <a:lstStyle/>
          <a:p>
            <a:pPr lvl="0"/>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Seite </a:t>
            </a:r>
            <a:fld id="{4534549B-FA4B-41DF-A211-F3D21ABCC320}" type="slidenum">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12</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 </a:t>
            </a:r>
            <a:fld id="{E641344A-D8AB-ED46-9DBF-BEA3A81B9F74}" type="datetime1">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21.06.2019</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a:t>
            </a:r>
            <a:r>
              <a:rPr lang="de-DE" dirty="0">
                <a:solidFill>
                  <a:srgbClr val="00386A"/>
                </a:solidFill>
              </a:rPr>
              <a:t>| </a:t>
            </a:r>
            <a:r>
              <a:rPr lang="de-DE" dirty="0"/>
              <a:t>Bevölkerungsfrage zum Thema Health</a:t>
            </a:r>
            <a:endPar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endParaRPr>
          </a:p>
        </p:txBody>
      </p:sp>
      <p:sp>
        <p:nvSpPr>
          <p:cNvPr id="9" name="Textplatzhalter 7"/>
          <p:cNvSpPr txBox="1">
            <a:spLocks/>
          </p:cNvSpPr>
          <p:nvPr/>
        </p:nvSpPr>
        <p:spPr>
          <a:xfrm>
            <a:off x="661206" y="4515966"/>
            <a:ext cx="7853982" cy="180007"/>
          </a:xfrm>
          <a:prstGeom prst="rect">
            <a:avLst/>
          </a:prstGeom>
        </p:spPr>
        <p:txBody>
          <a:bodyPr/>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lvl="0" indent="0">
              <a:lnSpc>
                <a:spcPct val="100000"/>
              </a:lnSpc>
              <a:buNone/>
            </a:pPr>
            <a:r>
              <a:rPr lang="de-DE" sz="600" kern="0" dirty="0">
                <a:solidFill>
                  <a:srgbClr val="01447B"/>
                </a:solidFill>
                <a:cs typeface="Arial" panose="020B0604020202020204" pitchFamily="34" charset="0"/>
              </a:rPr>
              <a:t>Frage: Wenn Künstliche Intelligenz Krankheiten mit einer höheren Wahrscheinlichkeit erkennen kann bzw. Diagnosen treffender erstellen kann als Menschen, sollten dann Ärzte dazu verpflichtet werden, diese Technik als automatisierte Zweitmeinung in die Untersuchung miteinzubeziehen? Basis: n=1.012. Kantar TNS im Auftrag des BVDW. </a:t>
            </a:r>
          </a:p>
        </p:txBody>
      </p:sp>
      <p:grpSp>
        <p:nvGrpSpPr>
          <p:cNvPr id="18" name="Gruppieren 17">
            <a:extLst>
              <a:ext uri="{FF2B5EF4-FFF2-40B4-BE49-F238E27FC236}">
                <a16:creationId xmlns:a16="http://schemas.microsoft.com/office/drawing/2014/main" id="{3B78EB3D-7F1E-41B4-BD54-DA72E9AB7610}"/>
              </a:ext>
            </a:extLst>
          </p:cNvPr>
          <p:cNvGrpSpPr/>
          <p:nvPr/>
        </p:nvGrpSpPr>
        <p:grpSpPr>
          <a:xfrm>
            <a:off x="2411760" y="1707654"/>
            <a:ext cx="6552728" cy="216024"/>
            <a:chOff x="827584" y="1551090"/>
            <a:chExt cx="6552728" cy="216024"/>
          </a:xfrm>
        </p:grpSpPr>
        <p:sp>
          <p:nvSpPr>
            <p:cNvPr id="19" name="Rechteck 18">
              <a:extLst>
                <a:ext uri="{FF2B5EF4-FFF2-40B4-BE49-F238E27FC236}">
                  <a16:creationId xmlns:a16="http://schemas.microsoft.com/office/drawing/2014/main" id="{12E91472-1A7E-4F75-9BF2-C8340A5C8D14}"/>
                </a:ext>
              </a:extLst>
            </p:cNvPr>
            <p:cNvSpPr>
              <a:spLocks noChangeAspect="1"/>
            </p:cNvSpPr>
            <p:nvPr/>
          </p:nvSpPr>
          <p:spPr bwMode="auto">
            <a:xfrm>
              <a:off x="2709528" y="1573062"/>
              <a:ext cx="112289" cy="108000"/>
            </a:xfrm>
            <a:prstGeom prst="rect">
              <a:avLst/>
            </a:prstGeom>
            <a:solidFill>
              <a:srgbClr val="59AEC2"/>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0" name="Rechteck 19">
              <a:extLst>
                <a:ext uri="{FF2B5EF4-FFF2-40B4-BE49-F238E27FC236}">
                  <a16:creationId xmlns:a16="http://schemas.microsoft.com/office/drawing/2014/main" id="{2355EF32-7EEB-4409-B139-24E42FA8C3FA}"/>
                </a:ext>
              </a:extLst>
            </p:cNvPr>
            <p:cNvSpPr>
              <a:spLocks/>
            </p:cNvSpPr>
            <p:nvPr/>
          </p:nvSpPr>
          <p:spPr bwMode="auto">
            <a:xfrm>
              <a:off x="2859264" y="1551090"/>
              <a:ext cx="1021754"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25-34 Jahre</a:t>
              </a:r>
            </a:p>
          </p:txBody>
        </p:sp>
        <p:sp>
          <p:nvSpPr>
            <p:cNvPr id="21" name="Rechteck 20">
              <a:extLst>
                <a:ext uri="{FF2B5EF4-FFF2-40B4-BE49-F238E27FC236}">
                  <a16:creationId xmlns:a16="http://schemas.microsoft.com/office/drawing/2014/main" id="{8DA66DF9-8AE2-4589-9222-9B61C7598D03}"/>
                </a:ext>
              </a:extLst>
            </p:cNvPr>
            <p:cNvSpPr>
              <a:spLocks noChangeAspect="1"/>
            </p:cNvSpPr>
            <p:nvPr/>
          </p:nvSpPr>
          <p:spPr bwMode="auto">
            <a:xfrm>
              <a:off x="3912743" y="1573062"/>
              <a:ext cx="112289" cy="108000"/>
            </a:xfrm>
            <a:prstGeom prst="rect">
              <a:avLst/>
            </a:prstGeom>
            <a:solidFill>
              <a:srgbClr val="0099B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5" name="Rechteck 24">
              <a:extLst>
                <a:ext uri="{FF2B5EF4-FFF2-40B4-BE49-F238E27FC236}">
                  <a16:creationId xmlns:a16="http://schemas.microsoft.com/office/drawing/2014/main" id="{30C7A8B5-3A7A-4097-A1F9-E8A937086785}"/>
                </a:ext>
              </a:extLst>
            </p:cNvPr>
            <p:cNvSpPr>
              <a:spLocks/>
            </p:cNvSpPr>
            <p:nvPr/>
          </p:nvSpPr>
          <p:spPr bwMode="auto">
            <a:xfrm>
              <a:off x="4062479" y="1551090"/>
              <a:ext cx="993880"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35-44 Jahre</a:t>
              </a:r>
            </a:p>
          </p:txBody>
        </p:sp>
        <p:sp>
          <p:nvSpPr>
            <p:cNvPr id="26" name="Rechteck 25">
              <a:extLst>
                <a:ext uri="{FF2B5EF4-FFF2-40B4-BE49-F238E27FC236}">
                  <a16:creationId xmlns:a16="http://schemas.microsoft.com/office/drawing/2014/main" id="{9795B5EC-8213-45E8-99A6-20B2E3257EB7}"/>
                </a:ext>
              </a:extLst>
            </p:cNvPr>
            <p:cNvSpPr>
              <a:spLocks noChangeAspect="1"/>
            </p:cNvSpPr>
            <p:nvPr/>
          </p:nvSpPr>
          <p:spPr bwMode="auto">
            <a:xfrm>
              <a:off x="5056359" y="1573062"/>
              <a:ext cx="112289" cy="108000"/>
            </a:xfrm>
            <a:prstGeom prst="rect">
              <a:avLst/>
            </a:prstGeom>
            <a:solidFill>
              <a:srgbClr val="00899E"/>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7" name="Rechteck 26">
              <a:extLst>
                <a:ext uri="{FF2B5EF4-FFF2-40B4-BE49-F238E27FC236}">
                  <a16:creationId xmlns:a16="http://schemas.microsoft.com/office/drawing/2014/main" id="{D0CDA5D6-E0F5-43E8-AA11-260DF1AB8471}"/>
                </a:ext>
              </a:extLst>
            </p:cNvPr>
            <p:cNvSpPr>
              <a:spLocks/>
            </p:cNvSpPr>
            <p:nvPr/>
          </p:nvSpPr>
          <p:spPr bwMode="auto">
            <a:xfrm>
              <a:off x="5206094" y="1551090"/>
              <a:ext cx="93889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45-54 Jahre</a:t>
              </a:r>
            </a:p>
          </p:txBody>
        </p:sp>
        <p:sp>
          <p:nvSpPr>
            <p:cNvPr id="28" name="Rechteck 27">
              <a:extLst>
                <a:ext uri="{FF2B5EF4-FFF2-40B4-BE49-F238E27FC236}">
                  <a16:creationId xmlns:a16="http://schemas.microsoft.com/office/drawing/2014/main" id="{C0F64315-9F63-4809-9764-16FA5A588886}"/>
                </a:ext>
              </a:extLst>
            </p:cNvPr>
            <p:cNvSpPr>
              <a:spLocks noChangeAspect="1"/>
            </p:cNvSpPr>
            <p:nvPr/>
          </p:nvSpPr>
          <p:spPr bwMode="auto">
            <a:xfrm>
              <a:off x="6258596" y="1573062"/>
              <a:ext cx="112289" cy="108000"/>
            </a:xfrm>
            <a:prstGeom prst="rect">
              <a:avLst/>
            </a:prstGeom>
            <a:solidFill>
              <a:srgbClr val="007587"/>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9" name="Rechteck 28">
              <a:extLst>
                <a:ext uri="{FF2B5EF4-FFF2-40B4-BE49-F238E27FC236}">
                  <a16:creationId xmlns:a16="http://schemas.microsoft.com/office/drawing/2014/main" id="{FAB9643D-A263-47C1-BE6A-8A691CE28F8A}"/>
                </a:ext>
              </a:extLst>
            </p:cNvPr>
            <p:cNvSpPr>
              <a:spLocks/>
            </p:cNvSpPr>
            <p:nvPr/>
          </p:nvSpPr>
          <p:spPr bwMode="auto">
            <a:xfrm>
              <a:off x="6408334" y="1551090"/>
              <a:ext cx="97197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55-64 Jahre</a:t>
              </a:r>
            </a:p>
          </p:txBody>
        </p:sp>
        <p:sp>
          <p:nvSpPr>
            <p:cNvPr id="30" name="Rechteck 29">
              <a:extLst>
                <a:ext uri="{FF2B5EF4-FFF2-40B4-BE49-F238E27FC236}">
                  <a16:creationId xmlns:a16="http://schemas.microsoft.com/office/drawing/2014/main" id="{F448B974-3919-4D19-B25D-F2C7AD012A9A}"/>
                </a:ext>
              </a:extLst>
            </p:cNvPr>
            <p:cNvSpPr>
              <a:spLocks noChangeAspect="1"/>
            </p:cNvSpPr>
            <p:nvPr/>
          </p:nvSpPr>
          <p:spPr bwMode="auto">
            <a:xfrm>
              <a:off x="827584" y="1573062"/>
              <a:ext cx="112289" cy="108000"/>
            </a:xfrm>
            <a:prstGeom prst="rect">
              <a:avLst/>
            </a:prstGeom>
            <a:solidFill>
              <a:srgbClr val="C0C0C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31" name="Rechteck 30">
              <a:extLst>
                <a:ext uri="{FF2B5EF4-FFF2-40B4-BE49-F238E27FC236}">
                  <a16:creationId xmlns:a16="http://schemas.microsoft.com/office/drawing/2014/main" id="{8612564E-A25E-4658-BEFE-CC5253EE3F42}"/>
                </a:ext>
              </a:extLst>
            </p:cNvPr>
            <p:cNvSpPr>
              <a:spLocks/>
            </p:cNvSpPr>
            <p:nvPr/>
          </p:nvSpPr>
          <p:spPr bwMode="auto">
            <a:xfrm>
              <a:off x="990620" y="1551090"/>
              <a:ext cx="899971"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Gesamt</a:t>
              </a:r>
            </a:p>
          </p:txBody>
        </p:sp>
        <p:sp>
          <p:nvSpPr>
            <p:cNvPr id="32" name="Rechteck 31">
              <a:extLst>
                <a:ext uri="{FF2B5EF4-FFF2-40B4-BE49-F238E27FC236}">
                  <a16:creationId xmlns:a16="http://schemas.microsoft.com/office/drawing/2014/main" id="{C17A1F63-13DB-42EB-BFD1-4B23132D22B8}"/>
                </a:ext>
              </a:extLst>
            </p:cNvPr>
            <p:cNvSpPr>
              <a:spLocks noChangeAspect="1"/>
            </p:cNvSpPr>
            <p:nvPr/>
          </p:nvSpPr>
          <p:spPr bwMode="auto">
            <a:xfrm>
              <a:off x="1569238" y="1573062"/>
              <a:ext cx="108000" cy="108000"/>
            </a:xfrm>
            <a:prstGeom prst="rect">
              <a:avLst/>
            </a:prstGeom>
            <a:solidFill>
              <a:srgbClr val="95C4D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33" name="Rechteck 32">
              <a:extLst>
                <a:ext uri="{FF2B5EF4-FFF2-40B4-BE49-F238E27FC236}">
                  <a16:creationId xmlns:a16="http://schemas.microsoft.com/office/drawing/2014/main" id="{9A831A35-AF4E-41E6-A44C-491E9D704654}"/>
                </a:ext>
              </a:extLst>
            </p:cNvPr>
            <p:cNvSpPr>
              <a:spLocks/>
            </p:cNvSpPr>
            <p:nvPr/>
          </p:nvSpPr>
          <p:spPr bwMode="auto">
            <a:xfrm>
              <a:off x="1726054" y="1551090"/>
              <a:ext cx="97373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16-24 Jahre</a:t>
              </a:r>
            </a:p>
          </p:txBody>
        </p:sp>
      </p:grpSp>
    </p:spTree>
    <p:extLst>
      <p:ext uri="{BB962C8B-B14F-4D97-AF65-F5344CB8AC3E}">
        <p14:creationId xmlns:p14="http://schemas.microsoft.com/office/powerpoint/2010/main" val="1301666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Untersuchungsdesign</a:t>
            </a:r>
            <a:endParaRPr lang="de-DE" dirty="0"/>
          </a:p>
        </p:txBody>
      </p:sp>
      <p:sp>
        <p:nvSpPr>
          <p:cNvPr id="3" name="Foliennummernplatzhalter 2"/>
          <p:cNvSpPr>
            <a:spLocks noGrp="1"/>
          </p:cNvSpPr>
          <p:nvPr>
            <p:ph type="sldNum" sz="quarter" idx="10"/>
          </p:nvPr>
        </p:nvSpPr>
        <p:spPr>
          <a:xfrm>
            <a:off x="748393" y="4769984"/>
            <a:ext cx="7742464" cy="184926"/>
          </a:xfrm>
        </p:spPr>
        <p:txBody>
          <a:bodyPr/>
          <a:lstStyle/>
          <a:p>
            <a:r>
              <a:rPr lang="de-DE" dirty="0"/>
              <a:t>Seite </a:t>
            </a:r>
            <a:fld id="{4534549B-FA4B-41DF-A211-F3D21ABCC320}" type="slidenum">
              <a:rPr lang="de-DE" smtClean="0"/>
              <a:pPr/>
              <a:t>13</a:t>
            </a:fld>
            <a:r>
              <a:rPr lang="de-DE" dirty="0"/>
              <a:t> | </a:t>
            </a:r>
            <a:fld id="{E641344A-D8AB-ED46-9DBF-BEA3A81B9F74}" type="datetime1">
              <a:rPr lang="de-DE">
                <a:solidFill>
                  <a:srgbClr val="00386A"/>
                </a:solidFill>
              </a:rPr>
              <a:pPr/>
              <a:t>21.06.2019</a:t>
            </a:fld>
            <a:r>
              <a:rPr lang="de-DE" dirty="0">
                <a:solidFill>
                  <a:srgbClr val="00386A"/>
                </a:solidFill>
              </a:rPr>
              <a:t> | </a:t>
            </a:r>
            <a:r>
              <a:rPr lang="de-DE" dirty="0"/>
              <a:t>Bevölkerungsfrage zum Thema Health</a:t>
            </a:r>
          </a:p>
        </p:txBody>
      </p:sp>
      <p:sp>
        <p:nvSpPr>
          <p:cNvPr id="5" name="Inhaltsplatzhalter 3"/>
          <p:cNvSpPr txBox="1">
            <a:spLocks/>
          </p:cNvSpPr>
          <p:nvPr/>
        </p:nvSpPr>
        <p:spPr bwMode="auto">
          <a:xfrm>
            <a:off x="745672" y="1275606"/>
            <a:ext cx="3690850" cy="294832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201676" indent="-201676" algn="l" defTabSz="816422" rtl="0" eaLnBrk="1" fontAlgn="base" hangingPunct="1">
              <a:lnSpc>
                <a:spcPts val="1684"/>
              </a:lnSpc>
              <a:spcBef>
                <a:spcPct val="0"/>
              </a:spcBef>
              <a:spcAft>
                <a:spcPts val="612"/>
              </a:spcAft>
              <a:buSzPct val="110000"/>
              <a:buFontTx/>
              <a:buBlip>
                <a:blip r:embed="rId2"/>
              </a:buBlip>
              <a:defRPr sz="1200">
                <a:solidFill>
                  <a:schemeClr val="tx1"/>
                </a:solidFill>
                <a:latin typeface="+mn-lt"/>
                <a:ea typeface="+mn-ea"/>
                <a:cs typeface="+mn-cs"/>
              </a:defRPr>
            </a:lvl1pPr>
            <a:lvl2pPr marL="201676" indent="-131211"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342606" indent="-140930"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48232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14746"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4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4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4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400">
                <a:solidFill>
                  <a:schemeClr val="tx1"/>
                </a:solidFill>
                <a:latin typeface="+mn-lt"/>
              </a:defRPr>
            </a:lvl9pPr>
          </a:lstStyle>
          <a:p>
            <a:r>
              <a:rPr lang="de-DE" kern="0" dirty="0"/>
              <a:t>Stichprobe: n=1.012, repräsentativ für die deutsche Bevölkerung ab 16 Jahre</a:t>
            </a:r>
          </a:p>
          <a:p>
            <a:r>
              <a:rPr lang="de-DE" kern="0" dirty="0"/>
              <a:t>Durchführendes Institut: Kantar TNS</a:t>
            </a:r>
          </a:p>
          <a:p>
            <a:r>
              <a:rPr lang="de-DE" kern="0" dirty="0"/>
              <a:t>Methode: Online-Panel</a:t>
            </a:r>
          </a:p>
          <a:p>
            <a:r>
              <a:rPr lang="de-DE" kern="0" dirty="0"/>
              <a:t>Befragungszeitraum: 09.05.-13.05.2019 </a:t>
            </a:r>
          </a:p>
        </p:txBody>
      </p:sp>
      <p:graphicFrame>
        <p:nvGraphicFramePr>
          <p:cNvPr id="8" name="Diagramm 7">
            <a:extLst>
              <a:ext uri="{FF2B5EF4-FFF2-40B4-BE49-F238E27FC236}">
                <a16:creationId xmlns:a16="http://schemas.microsoft.com/office/drawing/2014/main" id="{0DC28873-79BA-45D0-AD2C-A3897F10F145}"/>
              </a:ext>
            </a:extLst>
          </p:cNvPr>
          <p:cNvGraphicFramePr/>
          <p:nvPr/>
        </p:nvGraphicFramePr>
        <p:xfrm>
          <a:off x="539552" y="2706455"/>
          <a:ext cx="3245932" cy="19915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m 9">
            <a:extLst>
              <a:ext uri="{FF2B5EF4-FFF2-40B4-BE49-F238E27FC236}">
                <a16:creationId xmlns:a16="http://schemas.microsoft.com/office/drawing/2014/main" id="{84742310-4534-4ED9-9741-AAAAFB5AF7E1}"/>
              </a:ext>
            </a:extLst>
          </p:cNvPr>
          <p:cNvGraphicFramePr/>
          <p:nvPr/>
        </p:nvGraphicFramePr>
        <p:xfrm>
          <a:off x="3513093" y="2643757"/>
          <a:ext cx="3690850" cy="231115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9554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3"/>
          <p:cNvSpPr txBox="1">
            <a:spLocks/>
          </p:cNvSpPr>
          <p:nvPr/>
        </p:nvSpPr>
        <p:spPr bwMode="auto">
          <a:xfrm>
            <a:off x="755650" y="4731990"/>
            <a:ext cx="7742464" cy="7960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a:defRPr lang="de-DE"/>
            </a:defPPr>
            <a:lvl1pPr algn="l" defTabSz="816422" rtl="0" eaLnBrk="0" fontAlgn="base" hangingPunct="0">
              <a:spcBef>
                <a:spcPct val="0"/>
              </a:spcBef>
              <a:spcAft>
                <a:spcPct val="0"/>
              </a:spcAft>
              <a:defRPr sz="700" b="1" kern="1200">
                <a:solidFill>
                  <a:schemeClr val="bg1"/>
                </a:solidFill>
                <a:latin typeface="Verdana" pitchFamily="1" charset="0"/>
                <a:ea typeface="ＭＳ Ｐゴシック" pitchFamily="1" charset="-128"/>
                <a:cs typeface="+mn-cs"/>
              </a:defRPr>
            </a:lvl1pPr>
            <a:lvl2pPr marL="349895" algn="l" rtl="0" eaLnBrk="0" fontAlgn="base" hangingPunct="0">
              <a:spcBef>
                <a:spcPct val="0"/>
              </a:spcBef>
              <a:spcAft>
                <a:spcPct val="0"/>
              </a:spcAft>
              <a:defRPr sz="1200" kern="1200">
                <a:solidFill>
                  <a:schemeClr val="tx1"/>
                </a:solidFill>
                <a:latin typeface="Verdana" pitchFamily="1" charset="0"/>
                <a:ea typeface="+mn-ea"/>
                <a:cs typeface="+mn-cs"/>
              </a:defRPr>
            </a:lvl2pPr>
            <a:lvl3pPr marL="699790" algn="l" rtl="0" eaLnBrk="0" fontAlgn="base" hangingPunct="0">
              <a:spcBef>
                <a:spcPct val="0"/>
              </a:spcBef>
              <a:spcAft>
                <a:spcPct val="0"/>
              </a:spcAft>
              <a:defRPr sz="1200" kern="1200">
                <a:solidFill>
                  <a:schemeClr val="tx1"/>
                </a:solidFill>
                <a:latin typeface="Verdana" pitchFamily="1" charset="0"/>
                <a:ea typeface="+mn-ea"/>
                <a:cs typeface="+mn-cs"/>
              </a:defRPr>
            </a:lvl3pPr>
            <a:lvl4pPr marL="1049685" algn="l" rtl="0" eaLnBrk="0" fontAlgn="base" hangingPunct="0">
              <a:spcBef>
                <a:spcPct val="0"/>
              </a:spcBef>
              <a:spcAft>
                <a:spcPct val="0"/>
              </a:spcAft>
              <a:defRPr sz="1200" kern="1200">
                <a:solidFill>
                  <a:schemeClr val="tx1"/>
                </a:solidFill>
                <a:latin typeface="Verdana" pitchFamily="1" charset="0"/>
                <a:ea typeface="+mn-ea"/>
                <a:cs typeface="+mn-cs"/>
              </a:defRPr>
            </a:lvl4pPr>
            <a:lvl5pPr marL="1399581" algn="l" rtl="0" eaLnBrk="0" fontAlgn="base" hangingPunct="0">
              <a:spcBef>
                <a:spcPct val="0"/>
              </a:spcBef>
              <a:spcAft>
                <a:spcPct val="0"/>
              </a:spcAft>
              <a:defRPr sz="1200" kern="1200">
                <a:solidFill>
                  <a:schemeClr val="tx1"/>
                </a:solidFill>
                <a:latin typeface="Verdana" pitchFamily="1" charset="0"/>
                <a:ea typeface="+mn-ea"/>
                <a:cs typeface="+mn-cs"/>
              </a:defRPr>
            </a:lvl5pPr>
            <a:lvl6pPr marL="1749476" algn="l" defTabSz="699790" rtl="0" eaLnBrk="1" latinLnBrk="0" hangingPunct="1">
              <a:defRPr sz="1200" kern="1200">
                <a:solidFill>
                  <a:schemeClr val="tx1"/>
                </a:solidFill>
                <a:latin typeface="Verdana" pitchFamily="1" charset="0"/>
                <a:ea typeface="+mn-ea"/>
                <a:cs typeface="+mn-cs"/>
              </a:defRPr>
            </a:lvl6pPr>
            <a:lvl7pPr marL="2099371" algn="l" defTabSz="699790" rtl="0" eaLnBrk="1" latinLnBrk="0" hangingPunct="1">
              <a:defRPr sz="1200" kern="1200">
                <a:solidFill>
                  <a:schemeClr val="tx1"/>
                </a:solidFill>
                <a:latin typeface="Verdana" pitchFamily="1" charset="0"/>
                <a:ea typeface="+mn-ea"/>
                <a:cs typeface="+mn-cs"/>
              </a:defRPr>
            </a:lvl7pPr>
            <a:lvl8pPr marL="2449266" algn="l" defTabSz="699790" rtl="0" eaLnBrk="1" latinLnBrk="0" hangingPunct="1">
              <a:defRPr sz="1200" kern="1200">
                <a:solidFill>
                  <a:schemeClr val="tx1"/>
                </a:solidFill>
                <a:latin typeface="Verdana" pitchFamily="1" charset="0"/>
                <a:ea typeface="+mn-ea"/>
                <a:cs typeface="+mn-cs"/>
              </a:defRPr>
            </a:lvl8pPr>
            <a:lvl9pPr marL="2799161" algn="l" defTabSz="699790" rtl="0" eaLnBrk="1" latinLnBrk="0" hangingPunct="1">
              <a:defRPr sz="1200" kern="1200">
                <a:solidFill>
                  <a:schemeClr val="tx1"/>
                </a:solidFill>
                <a:latin typeface="Verdana" pitchFamily="1" charset="0"/>
                <a:ea typeface="+mn-ea"/>
                <a:cs typeface="+mn-cs"/>
              </a:defRPr>
            </a:lvl9pPr>
          </a:lstStyle>
          <a:p>
            <a:pPr marL="0" marR="0" lvl="0" indent="0" algn="l" defTabSz="816422" rtl="0" eaLnBrk="0" fontAlgn="base" latinLnBrk="0" hangingPunct="0">
              <a:lnSpc>
                <a:spcPct val="100000"/>
              </a:lnSpc>
              <a:spcBef>
                <a:spcPct val="0"/>
              </a:spcBef>
              <a:spcAft>
                <a:spcPct val="0"/>
              </a:spcAft>
              <a:buClrTx/>
              <a:buSzTx/>
              <a:buFontTx/>
              <a:buNone/>
              <a:tabLst/>
              <a:defRPr/>
            </a:pPr>
            <a:r>
              <a:rPr kumimoji="0" lang="de-DE" sz="700" b="1" i="0" u="none" strike="noStrike" kern="1200" cap="none" spc="0" normalizeH="0" baseline="0" noProof="0" dirty="0">
                <a:ln>
                  <a:noFill/>
                </a:ln>
                <a:solidFill>
                  <a:srgbClr val="FFFFFF"/>
                </a:solidFill>
                <a:effectLst/>
                <a:uLnTx/>
                <a:uFillTx/>
                <a:latin typeface="Verdana" pitchFamily="1" charset="0"/>
                <a:ea typeface="ＭＳ Ｐゴシック" pitchFamily="1" charset="-128"/>
                <a:cs typeface="+mn-cs"/>
              </a:rPr>
              <a:t>© 2019 | Bundesverband Digitale Wirtschaft (BVDW) e.V.</a:t>
            </a:r>
          </a:p>
          <a:p>
            <a:pPr marL="0" marR="0" lvl="0" indent="0" algn="l" defTabSz="816422" rtl="0" eaLnBrk="0" fontAlgn="base" latinLnBrk="0" hangingPunct="0">
              <a:lnSpc>
                <a:spcPct val="100000"/>
              </a:lnSpc>
              <a:spcBef>
                <a:spcPct val="0"/>
              </a:spcBef>
              <a:spcAft>
                <a:spcPct val="0"/>
              </a:spcAft>
              <a:buClrTx/>
              <a:buSzTx/>
              <a:buFontTx/>
              <a:buNone/>
              <a:tabLst/>
              <a:defRPr/>
            </a:pPr>
            <a:endParaRPr kumimoji="0" lang="de-DE" sz="700" b="0" i="0" u="none" strike="noStrike" kern="1200" cap="none" spc="0" normalizeH="0" baseline="0" noProof="0" dirty="0">
              <a:ln>
                <a:noFill/>
              </a:ln>
              <a:solidFill>
                <a:srgbClr val="FFFFFF"/>
              </a:solidFill>
              <a:effectLst/>
              <a:uLnTx/>
              <a:uFillTx/>
              <a:latin typeface="Verdana" pitchFamily="1" charset="0"/>
              <a:ea typeface="ＭＳ Ｐゴシック" pitchFamily="1" charset="-128"/>
              <a:cs typeface="+mn-cs"/>
            </a:endParaRPr>
          </a:p>
        </p:txBody>
      </p:sp>
    </p:spTree>
    <p:extLst>
      <p:ext uri="{BB962C8B-B14F-4D97-AF65-F5344CB8AC3E}">
        <p14:creationId xmlns:p14="http://schemas.microsoft.com/office/powerpoint/2010/main" val="127346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Frage: Würden Sie einer Nutzung Ihrer anonymisierten Gesundheitsdaten zustimmen, wenn dadurch möglicherweise Erkrankungen besser behandelt oder Leben gerettet werden können?</a:t>
            </a:r>
            <a:endParaRPr lang="de-DE" dirty="0"/>
          </a:p>
        </p:txBody>
      </p:sp>
      <p:sp>
        <p:nvSpPr>
          <p:cNvPr id="3" name="Foliennummernplatzhalter 2"/>
          <p:cNvSpPr>
            <a:spLocks noGrp="1"/>
          </p:cNvSpPr>
          <p:nvPr>
            <p:ph type="sldNum" sz="quarter" idx="10"/>
          </p:nvPr>
        </p:nvSpPr>
        <p:spPr>
          <a:xfrm>
            <a:off x="748393" y="4769984"/>
            <a:ext cx="7742464" cy="106022"/>
          </a:xfrm>
        </p:spPr>
        <p:txBody>
          <a:bodyPr/>
          <a:lstStyle/>
          <a:p>
            <a:r>
              <a:rPr lang="de-DE" dirty="0"/>
              <a:t>Seite </a:t>
            </a:r>
            <a:fld id="{4534549B-FA4B-41DF-A211-F3D21ABCC320}" type="slidenum">
              <a:rPr lang="de-DE" smtClean="0"/>
              <a:pPr/>
              <a:t>2</a:t>
            </a:fld>
            <a:r>
              <a:rPr lang="de-DE" dirty="0"/>
              <a:t> </a:t>
            </a:r>
            <a:r>
              <a:rPr lang="de-DE" dirty="0">
                <a:solidFill>
                  <a:srgbClr val="00386A"/>
                </a:solidFill>
              </a:rPr>
              <a:t>| </a:t>
            </a:r>
            <a:fld id="{E641344A-D8AB-ED46-9DBF-BEA3A81B9F74}" type="datetime1">
              <a:rPr lang="de-DE" smtClean="0">
                <a:solidFill>
                  <a:srgbClr val="00386A"/>
                </a:solidFill>
              </a:rPr>
              <a:pPr/>
              <a:t>21.06.2019</a:t>
            </a:fld>
            <a:r>
              <a:rPr lang="de-DE" dirty="0">
                <a:solidFill>
                  <a:srgbClr val="00386A"/>
                </a:solidFill>
              </a:rPr>
              <a:t> | </a:t>
            </a:r>
            <a:r>
              <a:rPr lang="de-DE" dirty="0"/>
              <a:t>Bevölkerungsfrage zum Thema Health</a:t>
            </a:r>
          </a:p>
        </p:txBody>
      </p:sp>
    </p:spTree>
    <p:extLst>
      <p:ext uri="{BB962C8B-B14F-4D97-AF65-F5344CB8AC3E}">
        <p14:creationId xmlns:p14="http://schemas.microsoft.com/office/powerpoint/2010/main" val="309989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Gut 4 von 5 Befragten würden einer Nutzung Ihrer anonymisierten Gesundheitsdaten zustimmen</a:t>
            </a:r>
          </a:p>
        </p:txBody>
      </p:sp>
      <p:graphicFrame>
        <p:nvGraphicFramePr>
          <p:cNvPr id="5" name="Diagramm 4"/>
          <p:cNvGraphicFramePr/>
          <p:nvPr>
            <p:extLst>
              <p:ext uri="{D42A27DB-BD31-4B8C-83A1-F6EECF244321}">
                <p14:modId xmlns:p14="http://schemas.microsoft.com/office/powerpoint/2010/main" val="54868337"/>
              </p:ext>
            </p:extLst>
          </p:nvPr>
        </p:nvGraphicFramePr>
        <p:xfrm>
          <a:off x="1979712" y="1496715"/>
          <a:ext cx="4824536" cy="29600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platzhalter 3"/>
          <p:cNvSpPr txBox="1">
            <a:spLocks/>
          </p:cNvSpPr>
          <p:nvPr/>
        </p:nvSpPr>
        <p:spPr bwMode="auto">
          <a:xfrm>
            <a:off x="746353" y="4560093"/>
            <a:ext cx="7426048" cy="3159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defTabSz="816422" rtl="0" eaLnBrk="1" fontAlgn="base" hangingPunct="1">
              <a:lnSpc>
                <a:spcPct val="100000"/>
              </a:lnSpc>
              <a:spcBef>
                <a:spcPct val="0"/>
              </a:spcBef>
              <a:spcAft>
                <a:spcPts val="0"/>
              </a:spcAft>
              <a:buSzPct val="90000"/>
              <a:buNone/>
              <a:defRPr sz="7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r>
              <a:rPr lang="de-DE" sz="600" kern="0" dirty="0"/>
              <a:t>Frage: </a:t>
            </a:r>
            <a:r>
              <a:rPr lang="de-DE" sz="600" dirty="0"/>
              <a:t>Würden Sie einer Nutzung Ihrer anonymisierten Gesundheitsdaten zustimmen, wenn dadurch möglicherweise Erkrankungen besser behandelt oder Leben gerettet werden können? </a:t>
            </a:r>
            <a:r>
              <a:rPr lang="de-DE" sz="600" kern="0" dirty="0">
                <a:solidFill>
                  <a:srgbClr val="01447B"/>
                </a:solidFill>
                <a:cs typeface="Arial" panose="020B0604020202020204" pitchFamily="34" charset="0"/>
              </a:rPr>
              <a:t>Basis: n=1.012. Kantar TNS im Auftrag des BVDW. </a:t>
            </a:r>
            <a:endParaRPr lang="de-DE" sz="600" kern="0" dirty="0"/>
          </a:p>
        </p:txBody>
      </p:sp>
      <p:sp>
        <p:nvSpPr>
          <p:cNvPr id="7" name="Foliennummernplatzhalter 2"/>
          <p:cNvSpPr>
            <a:spLocks noGrp="1"/>
          </p:cNvSpPr>
          <p:nvPr>
            <p:ph type="sldNum" sz="quarter" idx="10"/>
          </p:nvPr>
        </p:nvSpPr>
        <p:spPr>
          <a:xfrm>
            <a:off x="748393" y="4769984"/>
            <a:ext cx="7742464" cy="250038"/>
          </a:xfrm>
        </p:spPr>
        <p:txBody>
          <a:bodyPr/>
          <a:lstStyle/>
          <a:p>
            <a:r>
              <a:rPr lang="de-DE" dirty="0"/>
              <a:t>Seite </a:t>
            </a:r>
            <a:fld id="{4534549B-FA4B-41DF-A211-F3D21ABCC320}" type="slidenum">
              <a:rPr lang="de-DE" smtClean="0"/>
              <a:pPr/>
              <a:t>3</a:t>
            </a:fld>
            <a:r>
              <a:rPr lang="de-DE" dirty="0"/>
              <a:t> </a:t>
            </a:r>
            <a:r>
              <a:rPr lang="de-DE" dirty="0">
                <a:solidFill>
                  <a:srgbClr val="00386A"/>
                </a:solidFill>
              </a:rPr>
              <a:t>| </a:t>
            </a:r>
            <a:fld id="{E641344A-D8AB-ED46-9DBF-BEA3A81B9F74}" type="datetime1">
              <a:rPr lang="de-DE">
                <a:solidFill>
                  <a:srgbClr val="00386A"/>
                </a:solidFill>
              </a:rPr>
              <a:pPr/>
              <a:t>21.06.2019</a:t>
            </a:fld>
            <a:r>
              <a:rPr lang="de-DE" dirty="0">
                <a:solidFill>
                  <a:srgbClr val="00386A"/>
                </a:solidFill>
              </a:rPr>
              <a:t> | </a:t>
            </a:r>
            <a:r>
              <a:rPr lang="de-DE" dirty="0"/>
              <a:t>Bevölkerungsfrage zum Thema Health</a:t>
            </a:r>
          </a:p>
        </p:txBody>
      </p:sp>
    </p:spTree>
    <p:extLst>
      <p:ext uri="{BB962C8B-B14F-4D97-AF65-F5344CB8AC3E}">
        <p14:creationId xmlns:p14="http://schemas.microsoft.com/office/powerpoint/2010/main" val="168188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 12"/>
          <p:cNvGraphicFramePr/>
          <p:nvPr>
            <p:extLst>
              <p:ext uri="{D42A27DB-BD31-4B8C-83A1-F6EECF244321}">
                <p14:modId xmlns:p14="http://schemas.microsoft.com/office/powerpoint/2010/main" val="822016968"/>
              </p:ext>
            </p:extLst>
          </p:nvPr>
        </p:nvGraphicFramePr>
        <p:xfrm>
          <a:off x="323528" y="1419622"/>
          <a:ext cx="8820472"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platzhalter 7"/>
          <p:cNvSpPr txBox="1">
            <a:spLocks/>
          </p:cNvSpPr>
          <p:nvPr/>
        </p:nvSpPr>
        <p:spPr>
          <a:xfrm>
            <a:off x="746125" y="1552575"/>
            <a:ext cx="7758113" cy="3055939"/>
          </a:xfrm>
          <a:prstGeom prst="rect">
            <a:avLst/>
          </a:prstGeom>
        </p:spPr>
        <p:txBody>
          <a:bodyPr tIns="72000"/>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marR="0" lvl="0" indent="0" algn="l" defTabSz="563563"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p:txBody>
      </p:sp>
      <p:sp>
        <p:nvSpPr>
          <p:cNvPr id="2" name="Titel 1"/>
          <p:cNvSpPr>
            <a:spLocks noGrp="1"/>
          </p:cNvSpPr>
          <p:nvPr>
            <p:ph type="title"/>
          </p:nvPr>
        </p:nvSpPr>
        <p:spPr>
          <a:xfrm>
            <a:off x="745672" y="857250"/>
            <a:ext cx="7758793" cy="578644"/>
          </a:xfrm>
        </p:spPr>
        <p:txBody>
          <a:bodyPr/>
          <a:lstStyle/>
          <a:p>
            <a:r>
              <a:rPr lang="de-DE" b="1" dirty="0"/>
              <a:t>Im Vergleich der verschiedenen Altersklassen sind die Unterschiede marginal</a:t>
            </a:r>
            <a:endParaRPr lang="de-DE" dirty="0"/>
          </a:p>
        </p:txBody>
      </p:sp>
      <p:sp>
        <p:nvSpPr>
          <p:cNvPr id="3" name="Foliennummernplatzhalter 2"/>
          <p:cNvSpPr>
            <a:spLocks noGrp="1"/>
          </p:cNvSpPr>
          <p:nvPr>
            <p:ph type="sldNum" sz="quarter" idx="10"/>
          </p:nvPr>
        </p:nvSpPr>
        <p:spPr>
          <a:xfrm>
            <a:off x="755576" y="4769983"/>
            <a:ext cx="7742464" cy="227677"/>
          </a:xfrm>
        </p:spPr>
        <p:txBody>
          <a:bodyPr/>
          <a:lstStyle/>
          <a:p>
            <a:pPr lvl="0"/>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Seite </a:t>
            </a:r>
            <a:fld id="{4534549B-FA4B-41DF-A211-F3D21ABCC320}" type="slidenum">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4</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 </a:t>
            </a:r>
            <a:fld id="{E641344A-D8AB-ED46-9DBF-BEA3A81B9F74}" type="datetime1">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21.06.2019</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a:t>
            </a:r>
            <a:r>
              <a:rPr lang="de-DE" dirty="0">
                <a:solidFill>
                  <a:srgbClr val="00386A"/>
                </a:solidFill>
              </a:rPr>
              <a:t>| </a:t>
            </a:r>
            <a:r>
              <a:rPr lang="de-DE" dirty="0"/>
              <a:t>Bevölkerungsfrage zum Thema Health</a:t>
            </a:r>
            <a:endPar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endParaRPr>
          </a:p>
        </p:txBody>
      </p:sp>
      <p:sp>
        <p:nvSpPr>
          <p:cNvPr id="9" name="Textplatzhalter 7"/>
          <p:cNvSpPr txBox="1">
            <a:spLocks/>
          </p:cNvSpPr>
          <p:nvPr/>
        </p:nvSpPr>
        <p:spPr>
          <a:xfrm>
            <a:off x="661206" y="4515966"/>
            <a:ext cx="7853982" cy="180007"/>
          </a:xfrm>
          <a:prstGeom prst="rect">
            <a:avLst/>
          </a:prstGeom>
        </p:spPr>
        <p:txBody>
          <a:bodyPr/>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lvl="0" indent="0">
              <a:lnSpc>
                <a:spcPct val="100000"/>
              </a:lnSpc>
              <a:buNone/>
            </a:pPr>
            <a:r>
              <a:rPr lang="de-DE" sz="600" kern="0" dirty="0">
                <a:solidFill>
                  <a:srgbClr val="01447B"/>
                </a:solidFill>
                <a:cs typeface="Arial" panose="020B0604020202020204" pitchFamily="34" charset="0"/>
              </a:rPr>
              <a:t>Frage: Frage: Würden Sie einer Nutzung Ihrer anonymisierten Gesundheitsdaten zustimmen, wenn dadurch möglicherweise Erkrankungen besser behandelt oder Leben gerettet werden können? </a:t>
            </a:r>
            <a:br>
              <a:rPr lang="de-DE" sz="600" kern="0" dirty="0">
                <a:solidFill>
                  <a:srgbClr val="01447B"/>
                </a:solidFill>
                <a:cs typeface="Arial" panose="020B0604020202020204" pitchFamily="34" charset="0"/>
              </a:rPr>
            </a:br>
            <a:r>
              <a:rPr lang="de-DE" sz="600" kern="0" dirty="0">
                <a:solidFill>
                  <a:srgbClr val="01447B"/>
                </a:solidFill>
                <a:cs typeface="Arial" panose="020B0604020202020204" pitchFamily="34" charset="0"/>
              </a:rPr>
              <a:t>Basis: n=1.012. Kantar TNS im Auftrag des BVDW. </a:t>
            </a:r>
          </a:p>
        </p:txBody>
      </p:sp>
      <p:grpSp>
        <p:nvGrpSpPr>
          <p:cNvPr id="18" name="Gruppieren 17">
            <a:extLst>
              <a:ext uri="{FF2B5EF4-FFF2-40B4-BE49-F238E27FC236}">
                <a16:creationId xmlns:a16="http://schemas.microsoft.com/office/drawing/2014/main" id="{3B78EB3D-7F1E-41B4-BD54-DA72E9AB7610}"/>
              </a:ext>
            </a:extLst>
          </p:cNvPr>
          <p:cNvGrpSpPr/>
          <p:nvPr/>
        </p:nvGrpSpPr>
        <p:grpSpPr>
          <a:xfrm>
            <a:off x="2411760" y="1707654"/>
            <a:ext cx="6552728" cy="216024"/>
            <a:chOff x="827584" y="1551090"/>
            <a:chExt cx="6552728" cy="216024"/>
          </a:xfrm>
        </p:grpSpPr>
        <p:sp>
          <p:nvSpPr>
            <p:cNvPr id="19" name="Rechteck 18">
              <a:extLst>
                <a:ext uri="{FF2B5EF4-FFF2-40B4-BE49-F238E27FC236}">
                  <a16:creationId xmlns:a16="http://schemas.microsoft.com/office/drawing/2014/main" id="{12E91472-1A7E-4F75-9BF2-C8340A5C8D14}"/>
                </a:ext>
              </a:extLst>
            </p:cNvPr>
            <p:cNvSpPr>
              <a:spLocks noChangeAspect="1"/>
            </p:cNvSpPr>
            <p:nvPr/>
          </p:nvSpPr>
          <p:spPr bwMode="auto">
            <a:xfrm>
              <a:off x="2709528" y="1573062"/>
              <a:ext cx="112289" cy="108000"/>
            </a:xfrm>
            <a:prstGeom prst="rect">
              <a:avLst/>
            </a:prstGeom>
            <a:solidFill>
              <a:srgbClr val="59AEC2"/>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0" name="Rechteck 19">
              <a:extLst>
                <a:ext uri="{FF2B5EF4-FFF2-40B4-BE49-F238E27FC236}">
                  <a16:creationId xmlns:a16="http://schemas.microsoft.com/office/drawing/2014/main" id="{2355EF32-7EEB-4409-B139-24E42FA8C3FA}"/>
                </a:ext>
              </a:extLst>
            </p:cNvPr>
            <p:cNvSpPr>
              <a:spLocks/>
            </p:cNvSpPr>
            <p:nvPr/>
          </p:nvSpPr>
          <p:spPr bwMode="auto">
            <a:xfrm>
              <a:off x="2859264" y="1551090"/>
              <a:ext cx="1021754"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25-34 Jahre</a:t>
              </a:r>
            </a:p>
          </p:txBody>
        </p:sp>
        <p:sp>
          <p:nvSpPr>
            <p:cNvPr id="21" name="Rechteck 20">
              <a:extLst>
                <a:ext uri="{FF2B5EF4-FFF2-40B4-BE49-F238E27FC236}">
                  <a16:creationId xmlns:a16="http://schemas.microsoft.com/office/drawing/2014/main" id="{8DA66DF9-8AE2-4589-9222-9B61C7598D03}"/>
                </a:ext>
              </a:extLst>
            </p:cNvPr>
            <p:cNvSpPr>
              <a:spLocks noChangeAspect="1"/>
            </p:cNvSpPr>
            <p:nvPr/>
          </p:nvSpPr>
          <p:spPr bwMode="auto">
            <a:xfrm>
              <a:off x="3912743" y="1573062"/>
              <a:ext cx="112289" cy="108000"/>
            </a:xfrm>
            <a:prstGeom prst="rect">
              <a:avLst/>
            </a:prstGeom>
            <a:solidFill>
              <a:srgbClr val="0099B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5" name="Rechteck 24">
              <a:extLst>
                <a:ext uri="{FF2B5EF4-FFF2-40B4-BE49-F238E27FC236}">
                  <a16:creationId xmlns:a16="http://schemas.microsoft.com/office/drawing/2014/main" id="{30C7A8B5-3A7A-4097-A1F9-E8A937086785}"/>
                </a:ext>
              </a:extLst>
            </p:cNvPr>
            <p:cNvSpPr>
              <a:spLocks/>
            </p:cNvSpPr>
            <p:nvPr/>
          </p:nvSpPr>
          <p:spPr bwMode="auto">
            <a:xfrm>
              <a:off x="4062479" y="1551090"/>
              <a:ext cx="993880"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35-44 Jahre</a:t>
              </a:r>
            </a:p>
          </p:txBody>
        </p:sp>
        <p:sp>
          <p:nvSpPr>
            <p:cNvPr id="26" name="Rechteck 25">
              <a:extLst>
                <a:ext uri="{FF2B5EF4-FFF2-40B4-BE49-F238E27FC236}">
                  <a16:creationId xmlns:a16="http://schemas.microsoft.com/office/drawing/2014/main" id="{9795B5EC-8213-45E8-99A6-20B2E3257EB7}"/>
                </a:ext>
              </a:extLst>
            </p:cNvPr>
            <p:cNvSpPr>
              <a:spLocks noChangeAspect="1"/>
            </p:cNvSpPr>
            <p:nvPr/>
          </p:nvSpPr>
          <p:spPr bwMode="auto">
            <a:xfrm>
              <a:off x="5056359" y="1573062"/>
              <a:ext cx="112289" cy="108000"/>
            </a:xfrm>
            <a:prstGeom prst="rect">
              <a:avLst/>
            </a:prstGeom>
            <a:solidFill>
              <a:srgbClr val="00899E"/>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7" name="Rechteck 26">
              <a:extLst>
                <a:ext uri="{FF2B5EF4-FFF2-40B4-BE49-F238E27FC236}">
                  <a16:creationId xmlns:a16="http://schemas.microsoft.com/office/drawing/2014/main" id="{D0CDA5D6-E0F5-43E8-AA11-260DF1AB8471}"/>
                </a:ext>
              </a:extLst>
            </p:cNvPr>
            <p:cNvSpPr>
              <a:spLocks/>
            </p:cNvSpPr>
            <p:nvPr/>
          </p:nvSpPr>
          <p:spPr bwMode="auto">
            <a:xfrm>
              <a:off x="5206094" y="1551090"/>
              <a:ext cx="93889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45-54 Jahre</a:t>
              </a:r>
            </a:p>
          </p:txBody>
        </p:sp>
        <p:sp>
          <p:nvSpPr>
            <p:cNvPr id="28" name="Rechteck 27">
              <a:extLst>
                <a:ext uri="{FF2B5EF4-FFF2-40B4-BE49-F238E27FC236}">
                  <a16:creationId xmlns:a16="http://schemas.microsoft.com/office/drawing/2014/main" id="{C0F64315-9F63-4809-9764-16FA5A588886}"/>
                </a:ext>
              </a:extLst>
            </p:cNvPr>
            <p:cNvSpPr>
              <a:spLocks noChangeAspect="1"/>
            </p:cNvSpPr>
            <p:nvPr/>
          </p:nvSpPr>
          <p:spPr bwMode="auto">
            <a:xfrm>
              <a:off x="6258596" y="1573062"/>
              <a:ext cx="112289" cy="108000"/>
            </a:xfrm>
            <a:prstGeom prst="rect">
              <a:avLst/>
            </a:prstGeom>
            <a:solidFill>
              <a:srgbClr val="007587"/>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9" name="Rechteck 28">
              <a:extLst>
                <a:ext uri="{FF2B5EF4-FFF2-40B4-BE49-F238E27FC236}">
                  <a16:creationId xmlns:a16="http://schemas.microsoft.com/office/drawing/2014/main" id="{FAB9643D-A263-47C1-BE6A-8A691CE28F8A}"/>
                </a:ext>
              </a:extLst>
            </p:cNvPr>
            <p:cNvSpPr>
              <a:spLocks/>
            </p:cNvSpPr>
            <p:nvPr/>
          </p:nvSpPr>
          <p:spPr bwMode="auto">
            <a:xfrm>
              <a:off x="6408334" y="1551090"/>
              <a:ext cx="97197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55-64 Jahre</a:t>
              </a:r>
            </a:p>
          </p:txBody>
        </p:sp>
        <p:sp>
          <p:nvSpPr>
            <p:cNvPr id="30" name="Rechteck 29">
              <a:extLst>
                <a:ext uri="{FF2B5EF4-FFF2-40B4-BE49-F238E27FC236}">
                  <a16:creationId xmlns:a16="http://schemas.microsoft.com/office/drawing/2014/main" id="{F448B974-3919-4D19-B25D-F2C7AD012A9A}"/>
                </a:ext>
              </a:extLst>
            </p:cNvPr>
            <p:cNvSpPr>
              <a:spLocks noChangeAspect="1"/>
            </p:cNvSpPr>
            <p:nvPr/>
          </p:nvSpPr>
          <p:spPr bwMode="auto">
            <a:xfrm>
              <a:off x="827584" y="1573062"/>
              <a:ext cx="112289" cy="108000"/>
            </a:xfrm>
            <a:prstGeom prst="rect">
              <a:avLst/>
            </a:prstGeom>
            <a:solidFill>
              <a:srgbClr val="C0C0C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31" name="Rechteck 30">
              <a:extLst>
                <a:ext uri="{FF2B5EF4-FFF2-40B4-BE49-F238E27FC236}">
                  <a16:creationId xmlns:a16="http://schemas.microsoft.com/office/drawing/2014/main" id="{8612564E-A25E-4658-BEFE-CC5253EE3F42}"/>
                </a:ext>
              </a:extLst>
            </p:cNvPr>
            <p:cNvSpPr>
              <a:spLocks/>
            </p:cNvSpPr>
            <p:nvPr/>
          </p:nvSpPr>
          <p:spPr bwMode="auto">
            <a:xfrm>
              <a:off x="990620" y="1551090"/>
              <a:ext cx="899971"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Gesamt</a:t>
              </a:r>
            </a:p>
          </p:txBody>
        </p:sp>
        <p:sp>
          <p:nvSpPr>
            <p:cNvPr id="32" name="Rechteck 31">
              <a:extLst>
                <a:ext uri="{FF2B5EF4-FFF2-40B4-BE49-F238E27FC236}">
                  <a16:creationId xmlns:a16="http://schemas.microsoft.com/office/drawing/2014/main" id="{C17A1F63-13DB-42EB-BFD1-4B23132D22B8}"/>
                </a:ext>
              </a:extLst>
            </p:cNvPr>
            <p:cNvSpPr>
              <a:spLocks noChangeAspect="1"/>
            </p:cNvSpPr>
            <p:nvPr/>
          </p:nvSpPr>
          <p:spPr bwMode="auto">
            <a:xfrm>
              <a:off x="1569238" y="1573062"/>
              <a:ext cx="108000" cy="108000"/>
            </a:xfrm>
            <a:prstGeom prst="rect">
              <a:avLst/>
            </a:prstGeom>
            <a:solidFill>
              <a:srgbClr val="95C4D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33" name="Rechteck 32">
              <a:extLst>
                <a:ext uri="{FF2B5EF4-FFF2-40B4-BE49-F238E27FC236}">
                  <a16:creationId xmlns:a16="http://schemas.microsoft.com/office/drawing/2014/main" id="{9A831A35-AF4E-41E6-A44C-491E9D704654}"/>
                </a:ext>
              </a:extLst>
            </p:cNvPr>
            <p:cNvSpPr>
              <a:spLocks/>
            </p:cNvSpPr>
            <p:nvPr/>
          </p:nvSpPr>
          <p:spPr bwMode="auto">
            <a:xfrm>
              <a:off x="1726054" y="1551090"/>
              <a:ext cx="97373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16-24 Jahre</a:t>
              </a:r>
            </a:p>
          </p:txBody>
        </p:sp>
      </p:grpSp>
    </p:spTree>
    <p:extLst>
      <p:ext uri="{BB962C8B-B14F-4D97-AF65-F5344CB8AC3E}">
        <p14:creationId xmlns:p14="http://schemas.microsoft.com/office/powerpoint/2010/main" val="317124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Frage: Würden Sie einen Arzt, eine Praxis, eine Klinik oder eine Krankenkasse bevorzugen, wenn diese mittels einer App mit Ihnen enger kommunizieren, Ihnen Terminvorschläge- und Terminerinnerungen senden oder Ihnen über die App den Austausch von Röntgenbildern und Befunden vereinfachen würden?</a:t>
            </a:r>
            <a:endParaRPr lang="de-DE" dirty="0"/>
          </a:p>
        </p:txBody>
      </p:sp>
      <p:sp>
        <p:nvSpPr>
          <p:cNvPr id="3" name="Foliennummernplatzhalter 2"/>
          <p:cNvSpPr>
            <a:spLocks noGrp="1"/>
          </p:cNvSpPr>
          <p:nvPr>
            <p:ph type="sldNum" sz="quarter" idx="10"/>
          </p:nvPr>
        </p:nvSpPr>
        <p:spPr>
          <a:xfrm>
            <a:off x="748393" y="4769984"/>
            <a:ext cx="7742464" cy="106022"/>
          </a:xfrm>
        </p:spPr>
        <p:txBody>
          <a:bodyPr/>
          <a:lstStyle/>
          <a:p>
            <a:r>
              <a:rPr lang="de-DE" dirty="0"/>
              <a:t>Seite </a:t>
            </a:r>
            <a:fld id="{4534549B-FA4B-41DF-A211-F3D21ABCC320}" type="slidenum">
              <a:rPr lang="de-DE" smtClean="0"/>
              <a:pPr/>
              <a:t>5</a:t>
            </a:fld>
            <a:r>
              <a:rPr lang="de-DE" dirty="0"/>
              <a:t> </a:t>
            </a:r>
            <a:r>
              <a:rPr lang="de-DE" dirty="0">
                <a:solidFill>
                  <a:srgbClr val="00386A"/>
                </a:solidFill>
              </a:rPr>
              <a:t>| </a:t>
            </a:r>
            <a:fld id="{E641344A-D8AB-ED46-9DBF-BEA3A81B9F74}" type="datetime1">
              <a:rPr lang="de-DE" smtClean="0">
                <a:solidFill>
                  <a:srgbClr val="00386A"/>
                </a:solidFill>
              </a:rPr>
              <a:pPr/>
              <a:t>21.06.2019</a:t>
            </a:fld>
            <a:r>
              <a:rPr lang="de-DE" dirty="0">
                <a:solidFill>
                  <a:srgbClr val="00386A"/>
                </a:solidFill>
              </a:rPr>
              <a:t> | </a:t>
            </a:r>
            <a:r>
              <a:rPr lang="de-DE" dirty="0"/>
              <a:t>Bevölkerungsfrage zum Thema Health</a:t>
            </a:r>
          </a:p>
        </p:txBody>
      </p:sp>
    </p:spTree>
    <p:extLst>
      <p:ext uri="{BB962C8B-B14F-4D97-AF65-F5344CB8AC3E}">
        <p14:creationId xmlns:p14="http://schemas.microsoft.com/office/powerpoint/2010/main" val="67562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Mehr als die Hälfte würde eine Arztpraxis bevorzugen, die per App zu Terminvereinbarungen oder Untersuchungsbefunden kommuniziert</a:t>
            </a:r>
          </a:p>
        </p:txBody>
      </p:sp>
      <p:graphicFrame>
        <p:nvGraphicFramePr>
          <p:cNvPr id="5" name="Diagramm 4"/>
          <p:cNvGraphicFramePr/>
          <p:nvPr>
            <p:extLst>
              <p:ext uri="{D42A27DB-BD31-4B8C-83A1-F6EECF244321}">
                <p14:modId xmlns:p14="http://schemas.microsoft.com/office/powerpoint/2010/main" val="37794216"/>
              </p:ext>
            </p:extLst>
          </p:nvPr>
        </p:nvGraphicFramePr>
        <p:xfrm>
          <a:off x="1979712" y="1496715"/>
          <a:ext cx="4824536" cy="29600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platzhalter 3"/>
          <p:cNvSpPr txBox="1">
            <a:spLocks/>
          </p:cNvSpPr>
          <p:nvPr/>
        </p:nvSpPr>
        <p:spPr bwMode="auto">
          <a:xfrm>
            <a:off x="746353" y="4560093"/>
            <a:ext cx="7426048" cy="3159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defTabSz="816422" rtl="0" eaLnBrk="1" fontAlgn="base" hangingPunct="1">
              <a:lnSpc>
                <a:spcPct val="100000"/>
              </a:lnSpc>
              <a:spcBef>
                <a:spcPct val="0"/>
              </a:spcBef>
              <a:spcAft>
                <a:spcPts val="0"/>
              </a:spcAft>
              <a:buSzPct val="90000"/>
              <a:buNone/>
              <a:defRPr sz="7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r>
              <a:rPr lang="de-DE" sz="600" kern="0" dirty="0"/>
              <a:t>Frage: </a:t>
            </a:r>
            <a:r>
              <a:rPr lang="de-DE" sz="600" dirty="0"/>
              <a:t>Würden Sie einen Arzt, eine Praxis, eine Klinik oder eine Krankenkasse bevorzugen, wenn diese mittels einer App mit Ihnen enger kommunizieren, Ihnen Terminvorschläge- und Terminerinnerungen senden oder Ihnen über die App den Austausch von Röntgenbildern und Befunden vereinfachen würden? </a:t>
            </a:r>
            <a:r>
              <a:rPr lang="de-DE" sz="600" kern="0" dirty="0">
                <a:solidFill>
                  <a:srgbClr val="01447B"/>
                </a:solidFill>
                <a:cs typeface="Arial" panose="020B0604020202020204" pitchFamily="34" charset="0"/>
              </a:rPr>
              <a:t>Basis: n=1.012. Kantar TNS im Auftrag des BVDW. </a:t>
            </a:r>
            <a:endParaRPr lang="de-DE" sz="600" kern="0" dirty="0"/>
          </a:p>
        </p:txBody>
      </p:sp>
      <p:sp>
        <p:nvSpPr>
          <p:cNvPr id="7" name="Foliennummernplatzhalter 2"/>
          <p:cNvSpPr>
            <a:spLocks noGrp="1"/>
          </p:cNvSpPr>
          <p:nvPr>
            <p:ph type="sldNum" sz="quarter" idx="10"/>
          </p:nvPr>
        </p:nvSpPr>
        <p:spPr>
          <a:xfrm>
            <a:off x="748393" y="4769984"/>
            <a:ext cx="7742464" cy="250038"/>
          </a:xfrm>
        </p:spPr>
        <p:txBody>
          <a:bodyPr/>
          <a:lstStyle/>
          <a:p>
            <a:r>
              <a:rPr lang="de-DE" dirty="0"/>
              <a:t>Seite </a:t>
            </a:r>
            <a:fld id="{4534549B-FA4B-41DF-A211-F3D21ABCC320}" type="slidenum">
              <a:rPr lang="de-DE" smtClean="0"/>
              <a:pPr/>
              <a:t>6</a:t>
            </a:fld>
            <a:r>
              <a:rPr lang="de-DE" dirty="0"/>
              <a:t> </a:t>
            </a:r>
            <a:r>
              <a:rPr lang="de-DE" dirty="0">
                <a:solidFill>
                  <a:srgbClr val="00386A"/>
                </a:solidFill>
              </a:rPr>
              <a:t>| </a:t>
            </a:r>
            <a:fld id="{E641344A-D8AB-ED46-9DBF-BEA3A81B9F74}" type="datetime1">
              <a:rPr lang="de-DE">
                <a:solidFill>
                  <a:srgbClr val="00386A"/>
                </a:solidFill>
              </a:rPr>
              <a:pPr/>
              <a:t>24.06.2019</a:t>
            </a:fld>
            <a:r>
              <a:rPr lang="de-DE" dirty="0">
                <a:solidFill>
                  <a:srgbClr val="00386A"/>
                </a:solidFill>
              </a:rPr>
              <a:t> | </a:t>
            </a:r>
            <a:r>
              <a:rPr lang="de-DE" dirty="0"/>
              <a:t>Bevölkerungsfrage zum Thema Health</a:t>
            </a:r>
          </a:p>
        </p:txBody>
      </p:sp>
    </p:spTree>
    <p:extLst>
      <p:ext uri="{BB962C8B-B14F-4D97-AF65-F5344CB8AC3E}">
        <p14:creationId xmlns:p14="http://schemas.microsoft.com/office/powerpoint/2010/main" val="723420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 12"/>
          <p:cNvGraphicFramePr/>
          <p:nvPr>
            <p:extLst>
              <p:ext uri="{D42A27DB-BD31-4B8C-83A1-F6EECF244321}">
                <p14:modId xmlns:p14="http://schemas.microsoft.com/office/powerpoint/2010/main" val="1785943630"/>
              </p:ext>
            </p:extLst>
          </p:nvPr>
        </p:nvGraphicFramePr>
        <p:xfrm>
          <a:off x="323528" y="1419622"/>
          <a:ext cx="8820472"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platzhalter 7"/>
          <p:cNvSpPr txBox="1">
            <a:spLocks/>
          </p:cNvSpPr>
          <p:nvPr/>
        </p:nvSpPr>
        <p:spPr>
          <a:xfrm>
            <a:off x="746125" y="1552575"/>
            <a:ext cx="7758113" cy="3055939"/>
          </a:xfrm>
          <a:prstGeom prst="rect">
            <a:avLst/>
          </a:prstGeom>
        </p:spPr>
        <p:txBody>
          <a:bodyPr tIns="72000"/>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marR="0" lvl="0" indent="0" algn="l" defTabSz="563563"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p:txBody>
      </p:sp>
      <p:sp>
        <p:nvSpPr>
          <p:cNvPr id="2" name="Titel 1"/>
          <p:cNvSpPr>
            <a:spLocks noGrp="1"/>
          </p:cNvSpPr>
          <p:nvPr>
            <p:ph type="title"/>
          </p:nvPr>
        </p:nvSpPr>
        <p:spPr/>
        <p:txBody>
          <a:bodyPr/>
          <a:lstStyle/>
          <a:p>
            <a:r>
              <a:rPr lang="de-DE" b="1" dirty="0"/>
              <a:t>Männer würden etwas häufiger Institutionen bevorzugen, die auch mittels einer App kommunizieren, als Frauen </a:t>
            </a:r>
            <a:endParaRPr lang="de-DE" dirty="0"/>
          </a:p>
        </p:txBody>
      </p:sp>
      <p:sp>
        <p:nvSpPr>
          <p:cNvPr id="3" name="Foliennummernplatzhalter 2"/>
          <p:cNvSpPr>
            <a:spLocks noGrp="1"/>
          </p:cNvSpPr>
          <p:nvPr>
            <p:ph type="sldNum" sz="quarter" idx="10"/>
          </p:nvPr>
        </p:nvSpPr>
        <p:spPr>
          <a:xfrm>
            <a:off x="748393" y="4769984"/>
            <a:ext cx="7742464" cy="106022"/>
          </a:xfrm>
        </p:spPr>
        <p:txBody>
          <a:bodyPr/>
          <a:lstStyle/>
          <a:p>
            <a:pPr lvl="0"/>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Seite </a:t>
            </a:r>
            <a:fld id="{4534549B-FA4B-41DF-A211-F3D21ABCC320}" type="slidenum">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7</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 </a:t>
            </a:r>
            <a:fld id="{E641344A-D8AB-ED46-9DBF-BEA3A81B9F74}" type="datetime1">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21.06.2019</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a:t>
            </a:r>
            <a:r>
              <a:rPr lang="de-DE" dirty="0">
                <a:solidFill>
                  <a:srgbClr val="00386A"/>
                </a:solidFill>
              </a:rPr>
              <a:t>| </a:t>
            </a:r>
            <a:r>
              <a:rPr lang="de-DE" dirty="0"/>
              <a:t>Bevölkerungsfrage zum Thema Health</a:t>
            </a:r>
            <a:endPar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endParaRPr>
          </a:p>
        </p:txBody>
      </p:sp>
      <p:sp>
        <p:nvSpPr>
          <p:cNvPr id="9" name="Textplatzhalter 7"/>
          <p:cNvSpPr txBox="1">
            <a:spLocks/>
          </p:cNvSpPr>
          <p:nvPr/>
        </p:nvSpPr>
        <p:spPr>
          <a:xfrm>
            <a:off x="661206" y="4515966"/>
            <a:ext cx="7853982" cy="180007"/>
          </a:xfrm>
          <a:prstGeom prst="rect">
            <a:avLst/>
          </a:prstGeom>
        </p:spPr>
        <p:txBody>
          <a:bodyPr/>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lvl="0" indent="0">
              <a:lnSpc>
                <a:spcPct val="100000"/>
              </a:lnSpc>
              <a:buNone/>
            </a:pPr>
            <a:r>
              <a:rPr lang="de-DE" sz="600" kern="0" dirty="0">
                <a:solidFill>
                  <a:srgbClr val="01447B"/>
                </a:solidFill>
                <a:cs typeface="Arial" panose="020B0604020202020204" pitchFamily="34" charset="0"/>
              </a:rPr>
              <a:t>Frage: Würden Sie einen Arzt, eine Praxis, eine Klinik oder eine Krankenkasse bevorzugen, wenn diese mittels einer App mit Ihnen enger kommunizieren, Ihnen Terminvorschläge- und Terminerinnerungen senden oder Ihnen über die App den Austausch von Röntgenbildern und Befunden vereinfachen würden? Basis: n=1.012. Kantar TNS im Auftrag des BVDW. </a:t>
            </a:r>
          </a:p>
        </p:txBody>
      </p:sp>
      <p:grpSp>
        <p:nvGrpSpPr>
          <p:cNvPr id="14" name="Gruppieren 13">
            <a:extLst>
              <a:ext uri="{FF2B5EF4-FFF2-40B4-BE49-F238E27FC236}">
                <a16:creationId xmlns:a16="http://schemas.microsoft.com/office/drawing/2014/main" id="{977B3D05-30C1-40AB-991A-A960110B6822}"/>
              </a:ext>
            </a:extLst>
          </p:cNvPr>
          <p:cNvGrpSpPr/>
          <p:nvPr/>
        </p:nvGrpSpPr>
        <p:grpSpPr>
          <a:xfrm>
            <a:off x="6084168" y="1890254"/>
            <a:ext cx="2909418" cy="216024"/>
            <a:chOff x="5724128" y="1923678"/>
            <a:chExt cx="2909418" cy="216024"/>
          </a:xfrm>
        </p:grpSpPr>
        <p:sp>
          <p:nvSpPr>
            <p:cNvPr id="15" name="Rechteck 14">
              <a:extLst>
                <a:ext uri="{FF2B5EF4-FFF2-40B4-BE49-F238E27FC236}">
                  <a16:creationId xmlns:a16="http://schemas.microsoft.com/office/drawing/2014/main" id="{4FD59684-C64D-433E-A8F3-075084A356B0}"/>
                </a:ext>
              </a:extLst>
            </p:cNvPr>
            <p:cNvSpPr>
              <a:spLocks noChangeAspect="1"/>
            </p:cNvSpPr>
            <p:nvPr/>
          </p:nvSpPr>
          <p:spPr bwMode="auto">
            <a:xfrm>
              <a:off x="7517310" y="1945650"/>
              <a:ext cx="106993" cy="108000"/>
            </a:xfrm>
            <a:prstGeom prst="rect">
              <a:avLst/>
            </a:prstGeom>
            <a:solidFill>
              <a:srgbClr val="9B8596"/>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16" name="Rechteck 15">
              <a:extLst>
                <a:ext uri="{FF2B5EF4-FFF2-40B4-BE49-F238E27FC236}">
                  <a16:creationId xmlns:a16="http://schemas.microsoft.com/office/drawing/2014/main" id="{429D01FB-DE0E-4129-A07D-5F36F68F2D11}"/>
                </a:ext>
              </a:extLst>
            </p:cNvPr>
            <p:cNvSpPr>
              <a:spLocks/>
            </p:cNvSpPr>
            <p:nvPr/>
          </p:nvSpPr>
          <p:spPr bwMode="auto">
            <a:xfrm>
              <a:off x="7659983" y="1923678"/>
              <a:ext cx="973563"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Männlich</a:t>
              </a:r>
            </a:p>
          </p:txBody>
        </p:sp>
        <p:sp>
          <p:nvSpPr>
            <p:cNvPr id="17" name="Rechteck 16">
              <a:extLst>
                <a:ext uri="{FF2B5EF4-FFF2-40B4-BE49-F238E27FC236}">
                  <a16:creationId xmlns:a16="http://schemas.microsoft.com/office/drawing/2014/main" id="{570A4559-976D-4D76-BFA4-781C2281C28A}"/>
                </a:ext>
              </a:extLst>
            </p:cNvPr>
            <p:cNvSpPr>
              <a:spLocks noChangeAspect="1"/>
            </p:cNvSpPr>
            <p:nvPr/>
          </p:nvSpPr>
          <p:spPr bwMode="auto">
            <a:xfrm>
              <a:off x="5724128" y="1945650"/>
              <a:ext cx="106993" cy="108000"/>
            </a:xfrm>
            <a:prstGeom prst="rect">
              <a:avLst/>
            </a:prstGeom>
            <a:solidFill>
              <a:srgbClr val="C0C0C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2" name="Rechteck 21">
              <a:extLst>
                <a:ext uri="{FF2B5EF4-FFF2-40B4-BE49-F238E27FC236}">
                  <a16:creationId xmlns:a16="http://schemas.microsoft.com/office/drawing/2014/main" id="{942EF4B5-CB65-4F9D-BEFB-29360CB48008}"/>
                </a:ext>
              </a:extLst>
            </p:cNvPr>
            <p:cNvSpPr>
              <a:spLocks/>
            </p:cNvSpPr>
            <p:nvPr/>
          </p:nvSpPr>
          <p:spPr bwMode="auto">
            <a:xfrm>
              <a:off x="5879474" y="1923678"/>
              <a:ext cx="857524"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Gesamt</a:t>
              </a:r>
            </a:p>
          </p:txBody>
        </p:sp>
        <p:sp>
          <p:nvSpPr>
            <p:cNvPr id="23" name="Rechteck 22">
              <a:extLst>
                <a:ext uri="{FF2B5EF4-FFF2-40B4-BE49-F238E27FC236}">
                  <a16:creationId xmlns:a16="http://schemas.microsoft.com/office/drawing/2014/main" id="{5D9B706B-FAB5-45FB-863F-F836B6478575}"/>
                </a:ext>
              </a:extLst>
            </p:cNvPr>
            <p:cNvSpPr>
              <a:spLocks noChangeAspect="1"/>
            </p:cNvSpPr>
            <p:nvPr/>
          </p:nvSpPr>
          <p:spPr bwMode="auto">
            <a:xfrm>
              <a:off x="6591114" y="1945650"/>
              <a:ext cx="102906" cy="108000"/>
            </a:xfrm>
            <a:prstGeom prst="rect">
              <a:avLst/>
            </a:prstGeom>
            <a:solidFill>
              <a:srgbClr val="BCA2B6"/>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dirty="0">
                <a:ln>
                  <a:noFill/>
                </a:ln>
                <a:solidFill>
                  <a:srgbClr val="BCA2B6"/>
                </a:solidFill>
                <a:effectLst/>
                <a:highlight>
                  <a:srgbClr val="BCA2B6"/>
                </a:highlight>
                <a:uLnTx/>
                <a:uFillTx/>
                <a:latin typeface="Verdana" pitchFamily="1" charset="0"/>
                <a:ea typeface="+mn-ea"/>
                <a:cs typeface="+mn-cs"/>
              </a:endParaRPr>
            </a:p>
          </p:txBody>
        </p:sp>
        <p:sp>
          <p:nvSpPr>
            <p:cNvPr id="24" name="Rechteck 23">
              <a:extLst>
                <a:ext uri="{FF2B5EF4-FFF2-40B4-BE49-F238E27FC236}">
                  <a16:creationId xmlns:a16="http://schemas.microsoft.com/office/drawing/2014/main" id="{B214AA27-3379-4A85-B9F2-D2E3CE8B6BBD}"/>
                </a:ext>
              </a:extLst>
            </p:cNvPr>
            <p:cNvSpPr>
              <a:spLocks/>
            </p:cNvSpPr>
            <p:nvPr/>
          </p:nvSpPr>
          <p:spPr bwMode="auto">
            <a:xfrm>
              <a:off x="6740533" y="1923678"/>
              <a:ext cx="927811"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Weiblich</a:t>
              </a:r>
            </a:p>
          </p:txBody>
        </p:sp>
      </p:grpSp>
    </p:spTree>
    <p:extLst>
      <p:ext uri="{BB962C8B-B14F-4D97-AF65-F5344CB8AC3E}">
        <p14:creationId xmlns:p14="http://schemas.microsoft.com/office/powerpoint/2010/main" val="172006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 12"/>
          <p:cNvGraphicFramePr/>
          <p:nvPr>
            <p:extLst>
              <p:ext uri="{D42A27DB-BD31-4B8C-83A1-F6EECF244321}">
                <p14:modId xmlns:p14="http://schemas.microsoft.com/office/powerpoint/2010/main" val="807782555"/>
              </p:ext>
            </p:extLst>
          </p:nvPr>
        </p:nvGraphicFramePr>
        <p:xfrm>
          <a:off x="323528" y="1419622"/>
          <a:ext cx="8820472"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platzhalter 7"/>
          <p:cNvSpPr txBox="1">
            <a:spLocks/>
          </p:cNvSpPr>
          <p:nvPr/>
        </p:nvSpPr>
        <p:spPr>
          <a:xfrm>
            <a:off x="746125" y="1552575"/>
            <a:ext cx="7758113" cy="3055939"/>
          </a:xfrm>
          <a:prstGeom prst="rect">
            <a:avLst/>
          </a:prstGeom>
        </p:spPr>
        <p:txBody>
          <a:bodyPr tIns="72000"/>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marR="0" lvl="0" indent="0" algn="l" defTabSz="563563"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a:p>
            <a:pPr marL="0" marR="0" lvl="0" indent="0" algn="l" defTabSz="816422" rtl="0" eaLnBrk="1" fontAlgn="base" latinLnBrk="0" hangingPunct="1">
              <a:lnSpc>
                <a:spcPts val="1684"/>
              </a:lnSpc>
              <a:spcBef>
                <a:spcPct val="0"/>
              </a:spcBef>
              <a:spcAft>
                <a:spcPts val="612"/>
              </a:spcAft>
              <a:buClrTx/>
              <a:buSzPct val="90000"/>
              <a:buFontTx/>
              <a:buNone/>
              <a:tabLst/>
              <a:defRPr/>
            </a:pPr>
            <a:endParaRPr kumimoji="0" lang="de-DE" sz="1200" b="0" i="0" u="none" strike="noStrike" kern="0" cap="none" spc="0" normalizeH="0" baseline="0" noProof="0" dirty="0">
              <a:ln>
                <a:noFill/>
              </a:ln>
              <a:solidFill>
                <a:srgbClr val="00386A"/>
              </a:solidFill>
              <a:effectLst/>
              <a:uLnTx/>
              <a:uFillTx/>
              <a:latin typeface="Verdana"/>
              <a:ea typeface="+mn-ea"/>
              <a:cs typeface="+mn-cs"/>
            </a:endParaRPr>
          </a:p>
        </p:txBody>
      </p:sp>
      <p:sp>
        <p:nvSpPr>
          <p:cNvPr id="2" name="Titel 1"/>
          <p:cNvSpPr>
            <a:spLocks noGrp="1"/>
          </p:cNvSpPr>
          <p:nvPr>
            <p:ph type="title"/>
          </p:nvPr>
        </p:nvSpPr>
        <p:spPr>
          <a:xfrm>
            <a:off x="745672" y="857250"/>
            <a:ext cx="7758793" cy="578644"/>
          </a:xfrm>
        </p:spPr>
        <p:txBody>
          <a:bodyPr/>
          <a:lstStyle/>
          <a:p>
            <a:r>
              <a:rPr lang="de-DE" b="1" dirty="0"/>
              <a:t>Jüngere würden etwas häufiger Institutionen bevorzugen, die auch mittels einer App kommunizieren, als Ältere </a:t>
            </a:r>
            <a:endParaRPr lang="de-DE" dirty="0"/>
          </a:p>
        </p:txBody>
      </p:sp>
      <p:sp>
        <p:nvSpPr>
          <p:cNvPr id="3" name="Foliennummernplatzhalter 2"/>
          <p:cNvSpPr>
            <a:spLocks noGrp="1"/>
          </p:cNvSpPr>
          <p:nvPr>
            <p:ph type="sldNum" sz="quarter" idx="10"/>
          </p:nvPr>
        </p:nvSpPr>
        <p:spPr>
          <a:xfrm>
            <a:off x="755576" y="4769983"/>
            <a:ext cx="7742464" cy="227677"/>
          </a:xfrm>
        </p:spPr>
        <p:txBody>
          <a:bodyPr/>
          <a:lstStyle/>
          <a:p>
            <a:pPr lvl="0"/>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Seite </a:t>
            </a:r>
            <a:fld id="{4534549B-FA4B-41DF-A211-F3D21ABCC320}" type="slidenum">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8</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 </a:t>
            </a:r>
            <a:fld id="{E641344A-D8AB-ED46-9DBF-BEA3A81B9F74}" type="datetime1">
              <a:rPr kumimoji="0" lang="de-DE" sz="700" b="1" i="0" u="none" strike="noStrike" kern="1200" cap="none" spc="0" normalizeH="0" baseline="0" noProof="0">
                <a:ln>
                  <a:noFill/>
                </a:ln>
                <a:solidFill>
                  <a:srgbClr val="00386A"/>
                </a:solidFill>
                <a:effectLst/>
                <a:uLnTx/>
                <a:uFillTx/>
                <a:latin typeface="Verdana" pitchFamily="1" charset="0"/>
                <a:ea typeface="+mn-ea"/>
                <a:cs typeface="+mn-cs"/>
              </a:rPr>
              <a:pPr lvl="0"/>
              <a:t>21.06.2019</a:t>
            </a:fld>
            <a:r>
              <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rPr>
              <a:t> </a:t>
            </a:r>
            <a:r>
              <a:rPr lang="de-DE" dirty="0">
                <a:solidFill>
                  <a:srgbClr val="00386A"/>
                </a:solidFill>
              </a:rPr>
              <a:t>| </a:t>
            </a:r>
            <a:r>
              <a:rPr lang="de-DE" dirty="0"/>
              <a:t>Bevölkerungsfrage zum Thema Health</a:t>
            </a:r>
            <a:endParaRPr kumimoji="0" lang="de-DE" sz="700" b="1" i="0" u="none" strike="noStrike" kern="1200" cap="none" spc="0" normalizeH="0" baseline="0" noProof="0" dirty="0">
              <a:ln>
                <a:noFill/>
              </a:ln>
              <a:solidFill>
                <a:srgbClr val="00386A"/>
              </a:solidFill>
              <a:effectLst/>
              <a:uLnTx/>
              <a:uFillTx/>
              <a:latin typeface="Verdana" pitchFamily="1" charset="0"/>
              <a:ea typeface="+mn-ea"/>
              <a:cs typeface="+mn-cs"/>
            </a:endParaRPr>
          </a:p>
        </p:txBody>
      </p:sp>
      <p:sp>
        <p:nvSpPr>
          <p:cNvPr id="9" name="Textplatzhalter 7"/>
          <p:cNvSpPr txBox="1">
            <a:spLocks/>
          </p:cNvSpPr>
          <p:nvPr/>
        </p:nvSpPr>
        <p:spPr>
          <a:xfrm>
            <a:off x="661206" y="4515966"/>
            <a:ext cx="7853982" cy="180007"/>
          </a:xfrm>
          <a:prstGeom prst="rect">
            <a:avLst/>
          </a:prstGeom>
        </p:spPr>
        <p:txBody>
          <a:bodyPr/>
          <a:lstStyle>
            <a:lvl1pPr marL="150649" indent="-150649" algn="l" defTabSz="816422" rtl="0" eaLnBrk="1" fontAlgn="base" hangingPunct="1">
              <a:lnSpc>
                <a:spcPts val="1684"/>
              </a:lnSpc>
              <a:spcBef>
                <a:spcPct val="0"/>
              </a:spcBef>
              <a:spcAft>
                <a:spcPts val="612"/>
              </a:spcAft>
              <a:buSzPct val="90000"/>
              <a:buChar char="•"/>
              <a:defRPr sz="1200">
                <a:solidFill>
                  <a:schemeClr val="tx1"/>
                </a:solidFill>
                <a:latin typeface="+mn-lt"/>
                <a:ea typeface="+mn-ea"/>
                <a:cs typeface="+mn-cs"/>
              </a:defRPr>
            </a:lvl1pPr>
            <a:lvl2pPr marL="272141"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2pPr>
            <a:lvl3pPr marL="411856"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3pPr>
            <a:lvl4pPr marL="551571" indent="-139715" algn="l" defTabSz="816422" rtl="0" eaLnBrk="1" fontAlgn="base" hangingPunct="1">
              <a:lnSpc>
                <a:spcPts val="1378"/>
              </a:lnSpc>
              <a:spcBef>
                <a:spcPct val="0"/>
              </a:spcBef>
              <a:spcAft>
                <a:spcPts val="612"/>
              </a:spcAft>
              <a:buSzPct val="90000"/>
              <a:buChar char="•"/>
              <a:defRPr sz="1200">
                <a:solidFill>
                  <a:schemeClr val="tx1"/>
                </a:solidFill>
                <a:latin typeface="+mn-lt"/>
              </a:defRPr>
            </a:lvl4pPr>
            <a:lvl5pPr marL="683997" indent="-132426" algn="l" defTabSz="816422" rtl="0" eaLnBrk="1" fontAlgn="base" hangingPunct="1">
              <a:lnSpc>
                <a:spcPts val="1378"/>
              </a:lnSpc>
              <a:spcBef>
                <a:spcPct val="0"/>
              </a:spcBef>
              <a:spcAft>
                <a:spcPts val="612"/>
              </a:spcAft>
              <a:buSzPct val="90000"/>
              <a:buChar char="•"/>
              <a:defRPr sz="1200">
                <a:solidFill>
                  <a:schemeClr val="tx1"/>
                </a:solidFill>
                <a:latin typeface="+mn-lt"/>
              </a:defRPr>
            </a:lvl5pPr>
            <a:lvl6pPr marL="1657142"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6pPr>
            <a:lvl7pPr marL="200703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7pPr>
            <a:lvl8pPr marL="2356933"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8pPr>
            <a:lvl9pPr marL="2706828" indent="-143360" algn="l" defTabSz="816422" rtl="0" eaLnBrk="1" fontAlgn="base" hangingPunct="1">
              <a:lnSpc>
                <a:spcPts val="1378"/>
              </a:lnSpc>
              <a:spcBef>
                <a:spcPct val="0"/>
              </a:spcBef>
              <a:spcAft>
                <a:spcPts val="612"/>
              </a:spcAft>
              <a:buSzPct val="90000"/>
              <a:buChar char="•"/>
              <a:defRPr sz="1200">
                <a:solidFill>
                  <a:schemeClr val="tx1"/>
                </a:solidFill>
                <a:latin typeface="+mn-lt"/>
              </a:defRPr>
            </a:lvl9pPr>
          </a:lstStyle>
          <a:p>
            <a:pPr marL="0" lvl="0" indent="0">
              <a:lnSpc>
                <a:spcPct val="100000"/>
              </a:lnSpc>
              <a:buNone/>
            </a:pPr>
            <a:r>
              <a:rPr lang="de-DE" sz="600" kern="0" dirty="0">
                <a:solidFill>
                  <a:srgbClr val="01447B"/>
                </a:solidFill>
                <a:cs typeface="Arial" panose="020B0604020202020204" pitchFamily="34" charset="0"/>
              </a:rPr>
              <a:t>Frage: Würden Sie einen Arzt, eine Praxis, eine Klinik oder eine Krankenkasse bevorzugen, wenn diese mittels einer App mit Ihnen enger kommunizieren, Ihnen Terminvorschläge- und Terminerinnerungen senden oder Ihnen über die App den Austausch von Röntgenbildern und Befunden vereinfachen würden? Basis: n=1.012. Kantar TNS im Auftrag des BVDW. </a:t>
            </a:r>
          </a:p>
        </p:txBody>
      </p:sp>
      <p:grpSp>
        <p:nvGrpSpPr>
          <p:cNvPr id="18" name="Gruppieren 17">
            <a:extLst>
              <a:ext uri="{FF2B5EF4-FFF2-40B4-BE49-F238E27FC236}">
                <a16:creationId xmlns:a16="http://schemas.microsoft.com/office/drawing/2014/main" id="{3B78EB3D-7F1E-41B4-BD54-DA72E9AB7610}"/>
              </a:ext>
            </a:extLst>
          </p:cNvPr>
          <p:cNvGrpSpPr/>
          <p:nvPr/>
        </p:nvGrpSpPr>
        <p:grpSpPr>
          <a:xfrm>
            <a:off x="2411760" y="1707654"/>
            <a:ext cx="6552728" cy="216024"/>
            <a:chOff x="827584" y="1551090"/>
            <a:chExt cx="6552728" cy="216024"/>
          </a:xfrm>
        </p:grpSpPr>
        <p:sp>
          <p:nvSpPr>
            <p:cNvPr id="19" name="Rechteck 18">
              <a:extLst>
                <a:ext uri="{FF2B5EF4-FFF2-40B4-BE49-F238E27FC236}">
                  <a16:creationId xmlns:a16="http://schemas.microsoft.com/office/drawing/2014/main" id="{12E91472-1A7E-4F75-9BF2-C8340A5C8D14}"/>
                </a:ext>
              </a:extLst>
            </p:cNvPr>
            <p:cNvSpPr>
              <a:spLocks noChangeAspect="1"/>
            </p:cNvSpPr>
            <p:nvPr/>
          </p:nvSpPr>
          <p:spPr bwMode="auto">
            <a:xfrm>
              <a:off x="2709528" y="1573062"/>
              <a:ext cx="112289" cy="108000"/>
            </a:xfrm>
            <a:prstGeom prst="rect">
              <a:avLst/>
            </a:prstGeom>
            <a:solidFill>
              <a:srgbClr val="59AEC2"/>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0" name="Rechteck 19">
              <a:extLst>
                <a:ext uri="{FF2B5EF4-FFF2-40B4-BE49-F238E27FC236}">
                  <a16:creationId xmlns:a16="http://schemas.microsoft.com/office/drawing/2014/main" id="{2355EF32-7EEB-4409-B139-24E42FA8C3FA}"/>
                </a:ext>
              </a:extLst>
            </p:cNvPr>
            <p:cNvSpPr>
              <a:spLocks/>
            </p:cNvSpPr>
            <p:nvPr/>
          </p:nvSpPr>
          <p:spPr bwMode="auto">
            <a:xfrm>
              <a:off x="2859264" y="1551090"/>
              <a:ext cx="1021754"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25-34 Jahre</a:t>
              </a:r>
            </a:p>
          </p:txBody>
        </p:sp>
        <p:sp>
          <p:nvSpPr>
            <p:cNvPr id="21" name="Rechteck 20">
              <a:extLst>
                <a:ext uri="{FF2B5EF4-FFF2-40B4-BE49-F238E27FC236}">
                  <a16:creationId xmlns:a16="http://schemas.microsoft.com/office/drawing/2014/main" id="{8DA66DF9-8AE2-4589-9222-9B61C7598D03}"/>
                </a:ext>
              </a:extLst>
            </p:cNvPr>
            <p:cNvSpPr>
              <a:spLocks noChangeAspect="1"/>
            </p:cNvSpPr>
            <p:nvPr/>
          </p:nvSpPr>
          <p:spPr bwMode="auto">
            <a:xfrm>
              <a:off x="3912743" y="1573062"/>
              <a:ext cx="112289" cy="108000"/>
            </a:xfrm>
            <a:prstGeom prst="rect">
              <a:avLst/>
            </a:prstGeom>
            <a:solidFill>
              <a:srgbClr val="0099B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5" name="Rechteck 24">
              <a:extLst>
                <a:ext uri="{FF2B5EF4-FFF2-40B4-BE49-F238E27FC236}">
                  <a16:creationId xmlns:a16="http://schemas.microsoft.com/office/drawing/2014/main" id="{30C7A8B5-3A7A-4097-A1F9-E8A937086785}"/>
                </a:ext>
              </a:extLst>
            </p:cNvPr>
            <p:cNvSpPr>
              <a:spLocks/>
            </p:cNvSpPr>
            <p:nvPr/>
          </p:nvSpPr>
          <p:spPr bwMode="auto">
            <a:xfrm>
              <a:off x="4062479" y="1551090"/>
              <a:ext cx="993880"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35-44 Jahre</a:t>
              </a:r>
            </a:p>
          </p:txBody>
        </p:sp>
        <p:sp>
          <p:nvSpPr>
            <p:cNvPr id="26" name="Rechteck 25">
              <a:extLst>
                <a:ext uri="{FF2B5EF4-FFF2-40B4-BE49-F238E27FC236}">
                  <a16:creationId xmlns:a16="http://schemas.microsoft.com/office/drawing/2014/main" id="{9795B5EC-8213-45E8-99A6-20B2E3257EB7}"/>
                </a:ext>
              </a:extLst>
            </p:cNvPr>
            <p:cNvSpPr>
              <a:spLocks noChangeAspect="1"/>
            </p:cNvSpPr>
            <p:nvPr/>
          </p:nvSpPr>
          <p:spPr bwMode="auto">
            <a:xfrm>
              <a:off x="5056359" y="1573062"/>
              <a:ext cx="112289" cy="108000"/>
            </a:xfrm>
            <a:prstGeom prst="rect">
              <a:avLst/>
            </a:prstGeom>
            <a:solidFill>
              <a:srgbClr val="00899E"/>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7" name="Rechteck 26">
              <a:extLst>
                <a:ext uri="{FF2B5EF4-FFF2-40B4-BE49-F238E27FC236}">
                  <a16:creationId xmlns:a16="http://schemas.microsoft.com/office/drawing/2014/main" id="{D0CDA5D6-E0F5-43E8-AA11-260DF1AB8471}"/>
                </a:ext>
              </a:extLst>
            </p:cNvPr>
            <p:cNvSpPr>
              <a:spLocks/>
            </p:cNvSpPr>
            <p:nvPr/>
          </p:nvSpPr>
          <p:spPr bwMode="auto">
            <a:xfrm>
              <a:off x="5206094" y="1551090"/>
              <a:ext cx="93889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45-54 Jahre</a:t>
              </a:r>
            </a:p>
          </p:txBody>
        </p:sp>
        <p:sp>
          <p:nvSpPr>
            <p:cNvPr id="28" name="Rechteck 27">
              <a:extLst>
                <a:ext uri="{FF2B5EF4-FFF2-40B4-BE49-F238E27FC236}">
                  <a16:creationId xmlns:a16="http://schemas.microsoft.com/office/drawing/2014/main" id="{C0F64315-9F63-4809-9764-16FA5A588886}"/>
                </a:ext>
              </a:extLst>
            </p:cNvPr>
            <p:cNvSpPr>
              <a:spLocks noChangeAspect="1"/>
            </p:cNvSpPr>
            <p:nvPr/>
          </p:nvSpPr>
          <p:spPr bwMode="auto">
            <a:xfrm>
              <a:off x="6258596" y="1573062"/>
              <a:ext cx="112289" cy="108000"/>
            </a:xfrm>
            <a:prstGeom prst="rect">
              <a:avLst/>
            </a:prstGeom>
            <a:solidFill>
              <a:srgbClr val="007587"/>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29" name="Rechteck 28">
              <a:extLst>
                <a:ext uri="{FF2B5EF4-FFF2-40B4-BE49-F238E27FC236}">
                  <a16:creationId xmlns:a16="http://schemas.microsoft.com/office/drawing/2014/main" id="{FAB9643D-A263-47C1-BE6A-8A691CE28F8A}"/>
                </a:ext>
              </a:extLst>
            </p:cNvPr>
            <p:cNvSpPr>
              <a:spLocks/>
            </p:cNvSpPr>
            <p:nvPr/>
          </p:nvSpPr>
          <p:spPr bwMode="auto">
            <a:xfrm>
              <a:off x="6408334" y="1551090"/>
              <a:ext cx="97197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55-64 Jahre</a:t>
              </a:r>
            </a:p>
          </p:txBody>
        </p:sp>
        <p:sp>
          <p:nvSpPr>
            <p:cNvPr id="30" name="Rechteck 29">
              <a:extLst>
                <a:ext uri="{FF2B5EF4-FFF2-40B4-BE49-F238E27FC236}">
                  <a16:creationId xmlns:a16="http://schemas.microsoft.com/office/drawing/2014/main" id="{F448B974-3919-4D19-B25D-F2C7AD012A9A}"/>
                </a:ext>
              </a:extLst>
            </p:cNvPr>
            <p:cNvSpPr>
              <a:spLocks noChangeAspect="1"/>
            </p:cNvSpPr>
            <p:nvPr/>
          </p:nvSpPr>
          <p:spPr bwMode="auto">
            <a:xfrm>
              <a:off x="827584" y="1573062"/>
              <a:ext cx="112289" cy="108000"/>
            </a:xfrm>
            <a:prstGeom prst="rect">
              <a:avLst/>
            </a:prstGeom>
            <a:solidFill>
              <a:srgbClr val="C0C0C0"/>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31" name="Rechteck 30">
              <a:extLst>
                <a:ext uri="{FF2B5EF4-FFF2-40B4-BE49-F238E27FC236}">
                  <a16:creationId xmlns:a16="http://schemas.microsoft.com/office/drawing/2014/main" id="{8612564E-A25E-4658-BEFE-CC5253EE3F42}"/>
                </a:ext>
              </a:extLst>
            </p:cNvPr>
            <p:cNvSpPr>
              <a:spLocks/>
            </p:cNvSpPr>
            <p:nvPr/>
          </p:nvSpPr>
          <p:spPr bwMode="auto">
            <a:xfrm>
              <a:off x="990620" y="1551090"/>
              <a:ext cx="899971"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1447B"/>
                  </a:solidFill>
                  <a:effectLst/>
                  <a:uLnTx/>
                  <a:uFillTx/>
                  <a:latin typeface="Verdana" pitchFamily="1" charset="0"/>
                  <a:ea typeface="+mn-ea"/>
                  <a:cs typeface="+mn-cs"/>
                </a:rPr>
                <a:t>Gesamt</a:t>
              </a:r>
            </a:p>
          </p:txBody>
        </p:sp>
        <p:sp>
          <p:nvSpPr>
            <p:cNvPr id="32" name="Rechteck 31">
              <a:extLst>
                <a:ext uri="{FF2B5EF4-FFF2-40B4-BE49-F238E27FC236}">
                  <a16:creationId xmlns:a16="http://schemas.microsoft.com/office/drawing/2014/main" id="{C17A1F63-13DB-42EB-BFD1-4B23132D22B8}"/>
                </a:ext>
              </a:extLst>
            </p:cNvPr>
            <p:cNvSpPr>
              <a:spLocks noChangeAspect="1"/>
            </p:cNvSpPr>
            <p:nvPr/>
          </p:nvSpPr>
          <p:spPr bwMode="auto">
            <a:xfrm>
              <a:off x="1569238" y="1573062"/>
              <a:ext cx="108000" cy="108000"/>
            </a:xfrm>
            <a:prstGeom prst="rect">
              <a:avLst/>
            </a:prstGeom>
            <a:solidFill>
              <a:srgbClr val="95C4D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600" b="0" i="0" u="none" strike="noStrike" kern="1200" cap="none" spc="0" normalizeH="0" baseline="0" noProof="0">
                <a:ln>
                  <a:noFill/>
                </a:ln>
                <a:solidFill>
                  <a:srgbClr val="00386A"/>
                </a:solidFill>
                <a:effectLst/>
                <a:uLnTx/>
                <a:uFillTx/>
                <a:latin typeface="Verdana" pitchFamily="1" charset="0"/>
                <a:ea typeface="+mn-ea"/>
                <a:cs typeface="+mn-cs"/>
              </a:endParaRPr>
            </a:p>
          </p:txBody>
        </p:sp>
        <p:sp>
          <p:nvSpPr>
            <p:cNvPr id="33" name="Rechteck 32">
              <a:extLst>
                <a:ext uri="{FF2B5EF4-FFF2-40B4-BE49-F238E27FC236}">
                  <a16:creationId xmlns:a16="http://schemas.microsoft.com/office/drawing/2014/main" id="{9A831A35-AF4E-41E6-A44C-491E9D704654}"/>
                </a:ext>
              </a:extLst>
            </p:cNvPr>
            <p:cNvSpPr>
              <a:spLocks/>
            </p:cNvSpPr>
            <p:nvPr/>
          </p:nvSpPr>
          <p:spPr bwMode="auto">
            <a:xfrm>
              <a:off x="1726054" y="1551090"/>
              <a:ext cx="973738" cy="216024"/>
            </a:xfrm>
            <a:prstGeom prst="rect">
              <a:avLst/>
            </a:prstGeom>
            <a:no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386A"/>
                  </a:solidFill>
                  <a:effectLst/>
                  <a:uLnTx/>
                  <a:uFillTx/>
                  <a:latin typeface="Verdana" pitchFamily="1" charset="0"/>
                  <a:ea typeface="+mn-ea"/>
                  <a:cs typeface="+mn-cs"/>
                </a:rPr>
                <a:t>16-24 Jahre</a:t>
              </a:r>
            </a:p>
          </p:txBody>
        </p:sp>
      </p:grpSp>
    </p:spTree>
    <p:extLst>
      <p:ext uri="{BB962C8B-B14F-4D97-AF65-F5344CB8AC3E}">
        <p14:creationId xmlns:p14="http://schemas.microsoft.com/office/powerpoint/2010/main" val="317475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Frage: Wenn Künstliche Intelligenz Krankheiten mit einer höheren Wahrscheinlichkeit erkennen kann bzw. Diagnosen treffender erstellen kann als Menschen, sollten dann Ärzte dazu verpflichtet werden, diese Technik als automatisierte Zweitmeinung in die Untersuchung miteinzubeziehen?</a:t>
            </a:r>
            <a:endParaRPr lang="de-DE" dirty="0"/>
          </a:p>
        </p:txBody>
      </p:sp>
      <p:sp>
        <p:nvSpPr>
          <p:cNvPr id="3" name="Foliennummernplatzhalter 2"/>
          <p:cNvSpPr>
            <a:spLocks noGrp="1"/>
          </p:cNvSpPr>
          <p:nvPr>
            <p:ph type="sldNum" sz="quarter" idx="10"/>
          </p:nvPr>
        </p:nvSpPr>
        <p:spPr>
          <a:xfrm>
            <a:off x="748393" y="4769984"/>
            <a:ext cx="7742464" cy="106022"/>
          </a:xfrm>
        </p:spPr>
        <p:txBody>
          <a:bodyPr/>
          <a:lstStyle/>
          <a:p>
            <a:r>
              <a:rPr lang="de-DE" dirty="0"/>
              <a:t>Seite </a:t>
            </a:r>
            <a:fld id="{4534549B-FA4B-41DF-A211-F3D21ABCC320}" type="slidenum">
              <a:rPr lang="de-DE" smtClean="0"/>
              <a:pPr/>
              <a:t>9</a:t>
            </a:fld>
            <a:r>
              <a:rPr lang="de-DE" dirty="0"/>
              <a:t> </a:t>
            </a:r>
            <a:r>
              <a:rPr lang="de-DE" dirty="0">
                <a:solidFill>
                  <a:srgbClr val="00386A"/>
                </a:solidFill>
              </a:rPr>
              <a:t>| </a:t>
            </a:r>
            <a:fld id="{E641344A-D8AB-ED46-9DBF-BEA3A81B9F74}" type="datetime1">
              <a:rPr lang="de-DE" smtClean="0">
                <a:solidFill>
                  <a:srgbClr val="00386A"/>
                </a:solidFill>
              </a:rPr>
              <a:pPr/>
              <a:t>21.06.2019</a:t>
            </a:fld>
            <a:r>
              <a:rPr lang="de-DE" dirty="0">
                <a:solidFill>
                  <a:srgbClr val="00386A"/>
                </a:solidFill>
              </a:rPr>
              <a:t> | </a:t>
            </a:r>
            <a:r>
              <a:rPr lang="de-DE" dirty="0"/>
              <a:t>Bevölkerungsfrage zum Thema Health</a:t>
            </a:r>
          </a:p>
        </p:txBody>
      </p:sp>
    </p:spTree>
    <p:extLst>
      <p:ext uri="{BB962C8B-B14F-4D97-AF65-F5344CB8AC3E}">
        <p14:creationId xmlns:p14="http://schemas.microsoft.com/office/powerpoint/2010/main" val="3532910605"/>
      </p:ext>
    </p:extLst>
  </p:cSld>
  <p:clrMapOvr>
    <a:masterClrMapping/>
  </p:clrMapOvr>
</p:sld>
</file>

<file path=ppt/theme/theme1.xml><?xml version="1.0" encoding="utf-8"?>
<a:theme xmlns:a="http://schemas.openxmlformats.org/drawingml/2006/main" name="1_ppt_master_ad_operations_ad_technology">
  <a:themeElements>
    <a:clrScheme name="BVDW Farben">
      <a:dk1>
        <a:srgbClr val="00386A"/>
      </a:dk1>
      <a:lt1>
        <a:srgbClr val="FFFFFF"/>
      </a:lt1>
      <a:dk2>
        <a:srgbClr val="131313"/>
      </a:dk2>
      <a:lt2>
        <a:srgbClr val="E6EBF0"/>
      </a:lt2>
      <a:accent1>
        <a:srgbClr val="01447B"/>
      </a:accent1>
      <a:accent2>
        <a:srgbClr val="B1C800"/>
      </a:accent2>
      <a:accent3>
        <a:srgbClr val="F2963F"/>
      </a:accent3>
      <a:accent4>
        <a:srgbClr val="00A1B9"/>
      </a:accent4>
      <a:accent5>
        <a:srgbClr val="BCA2B6"/>
      </a:accent5>
      <a:accent6>
        <a:srgbClr val="FABD43"/>
      </a:accent6>
      <a:hlink>
        <a:srgbClr val="CB0B45"/>
      </a:hlink>
      <a:folHlink>
        <a:srgbClr val="787878"/>
      </a:folHlink>
    </a:clrScheme>
    <a:fontScheme name="Larissa-Design">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cap="flat" cmpd="sng" algn="ctr">
          <a:solidFill>
            <a:schemeClr val="tx1"/>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600" b="0" i="0" u="none" strike="noStrike" cap="none" normalizeH="0" baseline="0" smtClean="0">
            <a:ln>
              <a:noFill/>
            </a:ln>
            <a:solidFill>
              <a:schemeClr val="tx1"/>
            </a:solidFill>
            <a:effectLst/>
            <a:latin typeface="Verdana" pitchFamily="1" charset="0"/>
          </a:defRPr>
        </a:defPPr>
      </a:lstStyle>
    </a:spDef>
    <a:lnDef>
      <a:spPr bwMode="auto">
        <a:xfrm>
          <a:off x="0" y="0"/>
          <a:ext cx="1" cy="1"/>
        </a:xfrm>
        <a:custGeom>
          <a:avLst/>
          <a:gdLst/>
          <a:ahLst/>
          <a:cxnLst/>
          <a:rect l="0" t="0" r="0" b="0"/>
          <a:pathLst/>
        </a:custGeom>
        <a:solidFill>
          <a:schemeClr val="bg1"/>
        </a:solidFill>
        <a:ln w="12700" cap="flat" cmpd="sng" algn="ctr">
          <a:solidFill>
            <a:schemeClr val="hlink"/>
          </a:solidFill>
          <a:prstDash val="solid"/>
          <a:round/>
          <a:headEnd type="none" w="med" len="med"/>
          <a:tailEnd type="none" w="med" len="med"/>
        </a:ln>
        <a:effectLst/>
      </a:spPr>
      <a:bodyPr vert="horz" wrap="square" lIns="91440" tIns="108000" rIns="90000" bIns="720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Verdana" pitchFamily="1" charset="0"/>
          </a:defRPr>
        </a:defPPr>
      </a:lstStyle>
    </a:lnDef>
    <a:txDef>
      <a:spPr>
        <a:noFill/>
      </a:spPr>
      <a:bodyPr wrap="square" lIns="0" tIns="0" rtlCol="0">
        <a:spAutoFit/>
      </a:bodyPr>
      <a:lstStyle>
        <a:defPPr>
          <a:defRPr sz="600" baseline="0" dirty="0" smtClean="0"/>
        </a:defPPr>
      </a:lstStyle>
    </a:tx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pt_master_2015">
  <a:themeElements>
    <a:clrScheme name="BVDW Farben">
      <a:dk1>
        <a:srgbClr val="00386A"/>
      </a:dk1>
      <a:lt1>
        <a:srgbClr val="FFFFFF"/>
      </a:lt1>
      <a:dk2>
        <a:srgbClr val="131313"/>
      </a:dk2>
      <a:lt2>
        <a:srgbClr val="E6EBF0"/>
      </a:lt2>
      <a:accent1>
        <a:srgbClr val="01447B"/>
      </a:accent1>
      <a:accent2>
        <a:srgbClr val="B1C800"/>
      </a:accent2>
      <a:accent3>
        <a:srgbClr val="F2963F"/>
      </a:accent3>
      <a:accent4>
        <a:srgbClr val="00A1B9"/>
      </a:accent4>
      <a:accent5>
        <a:srgbClr val="BCA2B6"/>
      </a:accent5>
      <a:accent6>
        <a:srgbClr val="FABD43"/>
      </a:accent6>
      <a:hlink>
        <a:srgbClr val="CB0B45"/>
      </a:hlink>
      <a:folHlink>
        <a:srgbClr val="787878"/>
      </a:folHlink>
    </a:clrScheme>
    <a:fontScheme name="Larissa-Design">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cap="flat" cmpd="sng" algn="ctr">
          <a:solidFill>
            <a:schemeClr val="tx1"/>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600" b="0" i="0" u="none" strike="noStrike" cap="none" normalizeH="0" baseline="0" smtClean="0">
            <a:ln>
              <a:noFill/>
            </a:ln>
            <a:solidFill>
              <a:schemeClr val="tx1"/>
            </a:solidFill>
            <a:effectLst/>
            <a:latin typeface="Verdana" pitchFamily="1" charset="0"/>
          </a:defRPr>
        </a:defPPr>
      </a:lstStyle>
    </a:spDef>
    <a:lnDef>
      <a:spPr bwMode="auto">
        <a:xfrm>
          <a:off x="0" y="0"/>
          <a:ext cx="1" cy="1"/>
        </a:xfrm>
        <a:custGeom>
          <a:avLst/>
          <a:gdLst/>
          <a:ahLst/>
          <a:cxnLst/>
          <a:rect l="0" t="0" r="0" b="0"/>
          <a:pathLst/>
        </a:custGeom>
        <a:solidFill>
          <a:schemeClr val="bg1"/>
        </a:solidFill>
        <a:ln w="12700" cap="flat" cmpd="sng" algn="ctr">
          <a:solidFill>
            <a:schemeClr val="hlink"/>
          </a:solidFill>
          <a:prstDash val="solid"/>
          <a:round/>
          <a:headEnd type="none" w="med" len="med"/>
          <a:tailEnd type="none" w="med" len="med"/>
        </a:ln>
        <a:effectLst/>
      </a:spPr>
      <a:bodyPr vert="horz" wrap="square" lIns="91440" tIns="108000" rIns="90000" bIns="720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Verdana" pitchFamily="1" charset="0"/>
          </a:defRPr>
        </a:defPPr>
      </a:lstStyle>
    </a:lnDef>
    <a:txDef>
      <a:spPr>
        <a:noFill/>
      </a:spPr>
      <a:bodyPr wrap="square" lIns="0" tIns="0" rtlCol="0">
        <a:spAutoFit/>
      </a:bodyPr>
      <a:lstStyle>
        <a:defPPr>
          <a:defRPr sz="600" baseline="0" dirty="0" smtClean="0"/>
        </a:defPPr>
      </a:lstStyle>
    </a:tx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879</Words>
  <Application>Microsoft Office PowerPoint</Application>
  <PresentationFormat>Bildschirmpräsentation (16:9)</PresentationFormat>
  <Paragraphs>144</Paragraphs>
  <Slides>14</Slides>
  <Notes>8</Notes>
  <HiddenSlides>0</HiddenSlides>
  <MMClips>0</MMClips>
  <ScaleCrop>false</ScaleCrop>
  <HeadingPairs>
    <vt:vector size="6" baseType="variant">
      <vt:variant>
        <vt:lpstr>Verwendete Schriftarten</vt:lpstr>
      </vt:variant>
      <vt:variant>
        <vt:i4>2</vt:i4>
      </vt:variant>
      <vt:variant>
        <vt:lpstr>Design</vt:lpstr>
      </vt:variant>
      <vt:variant>
        <vt:i4>2</vt:i4>
      </vt:variant>
      <vt:variant>
        <vt:lpstr>Folientitel</vt:lpstr>
      </vt:variant>
      <vt:variant>
        <vt:i4>14</vt:i4>
      </vt:variant>
    </vt:vector>
  </HeadingPairs>
  <TitlesOfParts>
    <vt:vector size="18" baseType="lpstr">
      <vt:lpstr>Times</vt:lpstr>
      <vt:lpstr>Verdana</vt:lpstr>
      <vt:lpstr>1_ppt_master_ad_operations_ad_technology</vt:lpstr>
      <vt:lpstr>1_ppt_master_2015</vt:lpstr>
      <vt:lpstr> Bevölkerungsfrage zum Thema Health</vt:lpstr>
      <vt:lpstr>Frage: Würden Sie einer Nutzung Ihrer anonymisierten Gesundheitsdaten zustimmen, wenn dadurch möglicherweise Erkrankungen besser behandelt oder Leben gerettet werden können?</vt:lpstr>
      <vt:lpstr>Gut 4 von 5 Befragten würden einer Nutzung Ihrer anonymisierten Gesundheitsdaten zustimmen</vt:lpstr>
      <vt:lpstr>Im Vergleich der verschiedenen Altersklassen sind die Unterschiede marginal</vt:lpstr>
      <vt:lpstr>Frage: Würden Sie einen Arzt, eine Praxis, eine Klinik oder eine Krankenkasse bevorzugen, wenn diese mittels einer App mit Ihnen enger kommunizieren, Ihnen Terminvorschläge- und Terminerinnerungen senden oder Ihnen über die App den Austausch von Röntgenbildern und Befunden vereinfachen würden?</vt:lpstr>
      <vt:lpstr>Mehr als die Hälfte würde eine Arztpraxis bevorzugen, die per App zu Terminvereinbarungen oder Untersuchungsbefunden kommuniziert</vt:lpstr>
      <vt:lpstr>Männer würden etwas häufiger Institutionen bevorzugen, die auch mittels einer App kommunizieren, als Frauen </vt:lpstr>
      <vt:lpstr>Jüngere würden etwas häufiger Institutionen bevorzugen, die auch mittels einer App kommunizieren, als Ältere </vt:lpstr>
      <vt:lpstr>Frage: Wenn Künstliche Intelligenz Krankheiten mit einer höheren Wahrscheinlichkeit erkennen kann bzw. Diagnosen treffender erstellen kann als Menschen, sollten dann Ärzte dazu verpflichtet werden, diese Technik als automatisierte Zweitmeinung in die Untersuchung miteinzubeziehen?</vt:lpstr>
      <vt:lpstr>57 Prozent befürworten eine Verpflichtung, Künstliche Intelligenz bei Diagnosen als automatisierte Zweitmeinung einzubeziehen</vt:lpstr>
      <vt:lpstr>Zustimmung zur automatisierten Zweitmeinung per KI im Geschlechtervergleich </vt:lpstr>
      <vt:lpstr>Zustimmung zur automatisierten Zweitmeinung per KI in den verschiedenen Altersklassen</vt:lpstr>
      <vt:lpstr>Untersuchungsdesign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Yannick Tesche</dc:creator>
  <cp:lastModifiedBy>Tim Sausen</cp:lastModifiedBy>
  <cp:revision>468</cp:revision>
  <cp:lastPrinted>2009-11-03T12:38:33Z</cp:lastPrinted>
  <dcterms:created xsi:type="dcterms:W3CDTF">2017-06-27T13:25:38Z</dcterms:created>
  <dcterms:modified xsi:type="dcterms:W3CDTF">2019-06-25T08:15:47Z</dcterms:modified>
</cp:coreProperties>
</file>